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304" r:id="rId3"/>
    <p:sldId id="303" r:id="rId4"/>
    <p:sldId id="305" r:id="rId5"/>
    <p:sldId id="306" r:id="rId6"/>
    <p:sldId id="279" r:id="rId7"/>
    <p:sldId id="290" r:id="rId8"/>
    <p:sldId id="307" r:id="rId9"/>
    <p:sldId id="308" r:id="rId10"/>
    <p:sldId id="277" r:id="rId11"/>
    <p:sldId id="278" r:id="rId12"/>
    <p:sldId id="309" r:id="rId13"/>
    <p:sldId id="292" r:id="rId14"/>
    <p:sldId id="281" r:id="rId15"/>
    <p:sldId id="310" r:id="rId16"/>
    <p:sldId id="282" r:id="rId17"/>
    <p:sldId id="311" r:id="rId18"/>
    <p:sldId id="312" r:id="rId19"/>
    <p:sldId id="283" r:id="rId20"/>
    <p:sldId id="293" r:id="rId21"/>
    <p:sldId id="295" r:id="rId22"/>
    <p:sldId id="313" r:id="rId23"/>
    <p:sldId id="284" r:id="rId24"/>
    <p:sldId id="286" r:id="rId25"/>
    <p:sldId id="294" r:id="rId26"/>
    <p:sldId id="296" r:id="rId27"/>
    <p:sldId id="301" r:id="rId28"/>
    <p:sldId id="316" r:id="rId29"/>
    <p:sldId id="314" r:id="rId30"/>
    <p:sldId id="299" r:id="rId31"/>
    <p:sldId id="262" r:id="rId32"/>
    <p:sldId id="315" r:id="rId33"/>
    <p:sldId id="317" r:id="rId34"/>
    <p:sldId id="265" r:id="rId35"/>
    <p:sldId id="302" r:id="rId36"/>
    <p:sldId id="318" r:id="rId37"/>
    <p:sldId id="319" r:id="rId3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87045" autoAdjust="0"/>
  </p:normalViewPr>
  <p:slideViewPr>
    <p:cSldViewPr>
      <p:cViewPr varScale="1">
        <p:scale>
          <a:sx n="77" d="100"/>
          <a:sy n="77" d="100"/>
        </p:scale>
        <p:origin x="984" y="5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0" d="100"/>
          <a:sy n="50" d="100"/>
        </p:scale>
        <p:origin x="2708" y="2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9FB3DF-1940-4280-96EA-A48E60579B1F}" type="datetimeFigureOut">
              <a:rPr lang="en-GB" smtClean="0"/>
              <a:t>22/11/23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AB6D05-F425-40F3-B521-6634CA294033}" type="slidenum">
              <a:rPr lang="en-GB" smtClean="0"/>
              <a:t>‹#›</a:t>
            </a:fld>
            <a:endParaRPr lang="en-GB"/>
          </a:p>
        </p:txBody>
      </p:sp>
    </p:spTree>
    <p:extLst>
      <p:ext uri="{BB962C8B-B14F-4D97-AF65-F5344CB8AC3E}">
        <p14:creationId xmlns:p14="http://schemas.microsoft.com/office/powerpoint/2010/main" val="3878827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b="0" i="0" dirty="0">
              <a:solidFill>
                <a:srgbClr val="005500"/>
              </a:solidFill>
              <a:effectLst/>
              <a:latin typeface="hafs"/>
            </a:endParaRPr>
          </a:p>
        </p:txBody>
      </p:sp>
      <p:sp>
        <p:nvSpPr>
          <p:cNvPr id="4" name="Slide Number Placeholder 3"/>
          <p:cNvSpPr>
            <a:spLocks noGrp="1"/>
          </p:cNvSpPr>
          <p:nvPr>
            <p:ph type="sldNum" sz="quarter" idx="5"/>
          </p:nvPr>
        </p:nvSpPr>
        <p:spPr/>
        <p:txBody>
          <a:bodyPr/>
          <a:lstStyle/>
          <a:p>
            <a:fld id="{A8AB6D05-F425-40F3-B521-6634CA294033}" type="slidenum">
              <a:rPr lang="en-GB" smtClean="0"/>
              <a:t>10</a:t>
            </a:fld>
            <a:endParaRPr lang="en-GB"/>
          </a:p>
        </p:txBody>
      </p:sp>
    </p:spTree>
    <p:extLst>
      <p:ext uri="{BB962C8B-B14F-4D97-AF65-F5344CB8AC3E}">
        <p14:creationId xmlns:p14="http://schemas.microsoft.com/office/powerpoint/2010/main" val="3200449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b="0" i="0" dirty="0">
              <a:solidFill>
                <a:srgbClr val="005500"/>
              </a:solidFill>
              <a:effectLst/>
              <a:latin typeface="hafs"/>
            </a:endParaRPr>
          </a:p>
        </p:txBody>
      </p:sp>
      <p:sp>
        <p:nvSpPr>
          <p:cNvPr id="4" name="Slide Number Placeholder 3"/>
          <p:cNvSpPr>
            <a:spLocks noGrp="1"/>
          </p:cNvSpPr>
          <p:nvPr>
            <p:ph type="sldNum" sz="quarter" idx="5"/>
          </p:nvPr>
        </p:nvSpPr>
        <p:spPr/>
        <p:txBody>
          <a:bodyPr/>
          <a:lstStyle/>
          <a:p>
            <a:fld id="{A8AB6D05-F425-40F3-B521-6634CA294033}" type="slidenum">
              <a:rPr lang="en-GB" smtClean="0"/>
              <a:t>11</a:t>
            </a:fld>
            <a:endParaRPr lang="en-GB"/>
          </a:p>
        </p:txBody>
      </p:sp>
    </p:spTree>
    <p:extLst>
      <p:ext uri="{BB962C8B-B14F-4D97-AF65-F5344CB8AC3E}">
        <p14:creationId xmlns:p14="http://schemas.microsoft.com/office/powerpoint/2010/main" val="750051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EG" sz="1200" dirty="0">
                <a:solidFill>
                  <a:srgbClr val="0000CC"/>
                </a:solidFill>
                <a:latin typeface="KFGQPC Uthman Taha Naskh" panose="02000000000000000000" pitchFamily="2" charset="-78"/>
                <a:cs typeface="KFGQPC Uthman Taha Naskh" panose="02000000000000000000" pitchFamily="2" charset="-78"/>
              </a:rPr>
              <a:t>مِنَ الْمُؤْمِنِينَ رِجَالٌ صَدَقُوا مَا عَاهَدُوا اللَّهَ عَلَيْهِ فَمِنْهُم مَّن قَضَىٰ نَحْبَهُ وَمِنْهُم مَّن يَنتَظِرُ وَمَا بَدَّلُوا تَبْدِيلًا لِّيَجْزِيَ اللَّهُ الصَّادِقِينَ بِصِدْقِهِمْ وَيُعَذِّبَ الْمُنَافِقِينَ إِن شَاءَ أَوْ يَتُوبَ عَلَيْهِمْ إِنَّ اللَّهَ كَانَ غَفُورًا رَّحِيمًا وَرَدَّ اللَّهُ الَّذِينَ كَفَرُوا بِغَيْظِهِمْ لَمْ يَنَالُوا خَيْرًا وَكَفَى اللَّهُ الْمُؤْمِنِينَ الْقِتَالَ وَكَانَ اللَّهُ قَوِيًّا عَزِيزًا ‎</a:t>
            </a:r>
          </a:p>
          <a:p>
            <a:endParaRPr lang="ar-EG" b="0" i="0" dirty="0">
              <a:solidFill>
                <a:srgbClr val="005500"/>
              </a:solidFill>
              <a:effectLst/>
              <a:latin typeface="hafs"/>
            </a:endParaRPr>
          </a:p>
        </p:txBody>
      </p:sp>
      <p:sp>
        <p:nvSpPr>
          <p:cNvPr id="4" name="Slide Number Placeholder 3"/>
          <p:cNvSpPr>
            <a:spLocks noGrp="1"/>
          </p:cNvSpPr>
          <p:nvPr>
            <p:ph type="sldNum" sz="quarter" idx="5"/>
          </p:nvPr>
        </p:nvSpPr>
        <p:spPr/>
        <p:txBody>
          <a:bodyPr/>
          <a:lstStyle/>
          <a:p>
            <a:fld id="{A8AB6D05-F425-40F3-B521-6634CA294033}" type="slidenum">
              <a:rPr lang="en-GB" smtClean="0"/>
              <a:t>12</a:t>
            </a:fld>
            <a:endParaRPr lang="en-GB"/>
          </a:p>
        </p:txBody>
      </p:sp>
    </p:spTree>
    <p:extLst>
      <p:ext uri="{BB962C8B-B14F-4D97-AF65-F5344CB8AC3E}">
        <p14:creationId xmlns:p14="http://schemas.microsoft.com/office/powerpoint/2010/main" val="4234074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b="0" i="0" dirty="0">
                <a:solidFill>
                  <a:srgbClr val="000000"/>
                </a:solidFill>
                <a:effectLst/>
                <a:latin typeface="hafs"/>
              </a:rPr>
              <a:t>وَلَوْ يُؤَاخِذُ اللَّهُ النَّاسَ بِمَا كَسَبُوا مَا تَرَكَ عَلَىٰ ظَهْرِهَا مِن دَابَّةٍ وَلَٰكِن يُؤَخِّرُهُمْ إِلَىٰ أَجَلٍ مُّسَمًّى</a:t>
            </a:r>
            <a:r>
              <a:rPr lang="ar-EG" b="0" i="0" dirty="0">
                <a:solidFill>
                  <a:srgbClr val="FB7600"/>
                </a:solidFill>
                <a:effectLst/>
                <a:latin typeface="hafs"/>
              </a:rPr>
              <a:t> ۖ</a:t>
            </a:r>
            <a:r>
              <a:rPr lang="ar-EG" b="0" i="0" dirty="0">
                <a:solidFill>
                  <a:srgbClr val="000000"/>
                </a:solidFill>
                <a:effectLst/>
                <a:latin typeface="hafs"/>
              </a:rPr>
              <a:t> فَإِذَا جَاءَ أَجَلُهُمْ فَإِنَّ اللَّهَ كَانَ بِعِبَادِهِ بَصِيرًا </a:t>
            </a:r>
            <a:endParaRPr lang="ar-EG" b="0" i="0" dirty="0">
              <a:solidFill>
                <a:srgbClr val="005500"/>
              </a:solidFill>
              <a:effectLst/>
              <a:latin typeface="hafs"/>
            </a:endParaRPr>
          </a:p>
        </p:txBody>
      </p:sp>
      <p:sp>
        <p:nvSpPr>
          <p:cNvPr id="4" name="Slide Number Placeholder 3"/>
          <p:cNvSpPr>
            <a:spLocks noGrp="1"/>
          </p:cNvSpPr>
          <p:nvPr>
            <p:ph type="sldNum" sz="quarter" idx="5"/>
          </p:nvPr>
        </p:nvSpPr>
        <p:spPr/>
        <p:txBody>
          <a:bodyPr/>
          <a:lstStyle/>
          <a:p>
            <a:fld id="{A8AB6D05-F425-40F3-B521-6634CA294033}" type="slidenum">
              <a:rPr lang="en-GB" smtClean="0"/>
              <a:t>13</a:t>
            </a:fld>
            <a:endParaRPr lang="en-GB"/>
          </a:p>
        </p:txBody>
      </p:sp>
    </p:spTree>
    <p:extLst>
      <p:ext uri="{BB962C8B-B14F-4D97-AF65-F5344CB8AC3E}">
        <p14:creationId xmlns:p14="http://schemas.microsoft.com/office/powerpoint/2010/main" val="3286741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EG" sz="1200" dirty="0">
                <a:solidFill>
                  <a:srgbClr val="0000CC"/>
                </a:solidFill>
                <a:latin typeface="KFGQPC Uthman Taha Naskh" panose="02000000000000000000" pitchFamily="2" charset="-78"/>
                <a:cs typeface="KFGQPC Uthman Taha Naskh" panose="02000000000000000000" pitchFamily="2" charset="-78"/>
              </a:rPr>
              <a:t>عَسَىٰ أَن تَكْرَهُوا شَيْئًا وَهُوَ خَيْرٌ لَّكُمْ وَعَسَىٰ أَن تُحِبُّوا شَيْئًا وَهُوَ شَرٌّ لَّكُمْ وَاللَّهُ يَعْلَمُ وَأَنتُمْ لَا تَعْلَمُونَ</a:t>
            </a:r>
            <a:endParaRPr lang="en-GB" sz="1200" dirty="0">
              <a:solidFill>
                <a:srgbClr val="0000CC"/>
              </a:solidFill>
              <a:latin typeface="KFGQPC Uthman Taha Naskh" panose="02000000000000000000" pitchFamily="2" charset="-78"/>
              <a:cs typeface="KFGQPC Uthman Taha Naskh" panose="02000000000000000000" pitchFamily="2" charset="-78"/>
            </a:endParaRPr>
          </a:p>
          <a:p>
            <a:endParaRPr lang="en-GB" b="0" i="0" dirty="0">
              <a:solidFill>
                <a:srgbClr val="005500"/>
              </a:solidFill>
              <a:effectLst/>
              <a:latin typeface="haf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ar-EG" sz="1200" dirty="0">
                <a:solidFill>
                  <a:srgbClr val="0000CC"/>
                </a:solidFill>
                <a:latin typeface="KFGQPC Uthman Taha Naskh" panose="02000000000000000000" pitchFamily="2" charset="-78"/>
                <a:cs typeface="KFGQPC Uthman Taha Naskh" panose="02000000000000000000" pitchFamily="2" charset="-78"/>
              </a:rPr>
              <a:t>عَسَىٰ أَن تَكْرَهُوا شَيْئًا وَيَجْعَلَ اللَّهُ فِيهِ خَيْرًا كَثِيرًا </a:t>
            </a:r>
          </a:p>
          <a:p>
            <a:endParaRPr lang="ar-EG" b="0" i="0" dirty="0">
              <a:solidFill>
                <a:srgbClr val="005500"/>
              </a:solidFill>
              <a:effectLst/>
              <a:latin typeface="hafs"/>
            </a:endParaRPr>
          </a:p>
        </p:txBody>
      </p:sp>
      <p:sp>
        <p:nvSpPr>
          <p:cNvPr id="4" name="Slide Number Placeholder 3"/>
          <p:cNvSpPr>
            <a:spLocks noGrp="1"/>
          </p:cNvSpPr>
          <p:nvPr>
            <p:ph type="sldNum" sz="quarter" idx="5"/>
          </p:nvPr>
        </p:nvSpPr>
        <p:spPr/>
        <p:txBody>
          <a:bodyPr/>
          <a:lstStyle/>
          <a:p>
            <a:fld id="{A8AB6D05-F425-40F3-B521-6634CA294033}" type="slidenum">
              <a:rPr lang="en-GB" smtClean="0"/>
              <a:t>14</a:t>
            </a:fld>
            <a:endParaRPr lang="en-GB"/>
          </a:p>
        </p:txBody>
      </p:sp>
    </p:spTree>
    <p:extLst>
      <p:ext uri="{BB962C8B-B14F-4D97-AF65-F5344CB8AC3E}">
        <p14:creationId xmlns:p14="http://schemas.microsoft.com/office/powerpoint/2010/main" val="1412974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b="0" i="0" dirty="0">
              <a:solidFill>
                <a:srgbClr val="005500"/>
              </a:solidFill>
              <a:effectLst/>
              <a:latin typeface="hafs"/>
            </a:endParaRPr>
          </a:p>
        </p:txBody>
      </p:sp>
      <p:sp>
        <p:nvSpPr>
          <p:cNvPr id="4" name="Slide Number Placeholder 3"/>
          <p:cNvSpPr>
            <a:spLocks noGrp="1"/>
          </p:cNvSpPr>
          <p:nvPr>
            <p:ph type="sldNum" sz="quarter" idx="5"/>
          </p:nvPr>
        </p:nvSpPr>
        <p:spPr/>
        <p:txBody>
          <a:bodyPr/>
          <a:lstStyle/>
          <a:p>
            <a:fld id="{A8AB6D05-F425-40F3-B521-6634CA294033}" type="slidenum">
              <a:rPr lang="en-GB" smtClean="0"/>
              <a:t>15</a:t>
            </a:fld>
            <a:endParaRPr lang="en-GB"/>
          </a:p>
        </p:txBody>
      </p:sp>
    </p:spTree>
    <p:extLst>
      <p:ext uri="{BB962C8B-B14F-4D97-AF65-F5344CB8AC3E}">
        <p14:creationId xmlns:p14="http://schemas.microsoft.com/office/powerpoint/2010/main" val="1202158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EG" sz="1200" dirty="0">
                <a:solidFill>
                  <a:srgbClr val="0000CC"/>
                </a:solidFill>
                <a:latin typeface="KFGQPC Uthman Taha Naskh" panose="02000000000000000000" pitchFamily="2" charset="-78"/>
                <a:cs typeface="KFGQPC Uthman Taha Naskh" panose="02000000000000000000" pitchFamily="2" charset="-78"/>
              </a:rPr>
              <a:t>إِلَى اللَّهِ مَرْجِعُكُمْ  وَهُوَ عَلَىٰ كُلِّ شَيْءٍ قَدِيرٌ  </a:t>
            </a:r>
            <a:r>
              <a:rPr lang="en-GB" sz="1200" dirty="0">
                <a:solidFill>
                  <a:srgbClr val="0000CC"/>
                </a:solidFill>
                <a:cs typeface="KFGQPC Uthman Taha Naskh" panose="02000000000000000000" pitchFamily="2" charset="-78"/>
              </a:rPr>
              <a:t>  </a:t>
            </a:r>
            <a:r>
              <a:rPr lang="en-GB" sz="1200" b="1" dirty="0">
                <a:solidFill>
                  <a:srgbClr val="0000CC"/>
                </a:solidFill>
                <a:cs typeface="KFGQPC Uthman Taha Naskh" panose="02000000000000000000" pitchFamily="2" charset="-78"/>
              </a:rPr>
              <a:t>To Allah is your return, and He is over all things powerful.“ (11:4)</a:t>
            </a:r>
            <a:endParaRPr lang="en-GB" sz="1200" b="1" dirty="0">
              <a:latin typeface="+mj-lt"/>
            </a:endParaRPr>
          </a:p>
          <a:p>
            <a:endParaRPr lang="ar-EG" b="0" i="0" dirty="0">
              <a:solidFill>
                <a:srgbClr val="005500"/>
              </a:solidFill>
              <a:effectLst/>
              <a:latin typeface="hafs"/>
            </a:endParaRPr>
          </a:p>
        </p:txBody>
      </p:sp>
      <p:sp>
        <p:nvSpPr>
          <p:cNvPr id="4" name="Slide Number Placeholder 3"/>
          <p:cNvSpPr>
            <a:spLocks noGrp="1"/>
          </p:cNvSpPr>
          <p:nvPr>
            <p:ph type="sldNum" sz="quarter" idx="5"/>
          </p:nvPr>
        </p:nvSpPr>
        <p:spPr/>
        <p:txBody>
          <a:bodyPr/>
          <a:lstStyle/>
          <a:p>
            <a:fld id="{A8AB6D05-F425-40F3-B521-6634CA294033}" type="slidenum">
              <a:rPr lang="en-GB" smtClean="0"/>
              <a:t>16</a:t>
            </a:fld>
            <a:endParaRPr lang="en-GB"/>
          </a:p>
        </p:txBody>
      </p:sp>
    </p:spTree>
    <p:extLst>
      <p:ext uri="{BB962C8B-B14F-4D97-AF65-F5344CB8AC3E}">
        <p14:creationId xmlns:p14="http://schemas.microsoft.com/office/powerpoint/2010/main" val="1479432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EG" sz="1200" dirty="0">
                <a:solidFill>
                  <a:srgbClr val="0000CC"/>
                </a:solidFill>
                <a:latin typeface="KFGQPC Uthman Taha Naskh" panose="02000000000000000000" pitchFamily="2" charset="-78"/>
                <a:cs typeface="KFGQPC Uthman Taha Naskh" panose="02000000000000000000" pitchFamily="2" charset="-78"/>
              </a:rPr>
              <a:t>إِلَى اللَّهِ مَرْجِعُكُمْ  وَهُوَ عَلَىٰ كُلِّ شَيْءٍ قَدِيرٌ  </a:t>
            </a:r>
            <a:r>
              <a:rPr lang="en-GB" sz="1200" dirty="0">
                <a:solidFill>
                  <a:srgbClr val="0000CC"/>
                </a:solidFill>
                <a:cs typeface="KFGQPC Uthman Taha Naskh" panose="02000000000000000000" pitchFamily="2" charset="-78"/>
              </a:rPr>
              <a:t>  </a:t>
            </a:r>
            <a:r>
              <a:rPr lang="en-GB" sz="1200" b="1" dirty="0">
                <a:solidFill>
                  <a:srgbClr val="0000CC"/>
                </a:solidFill>
                <a:cs typeface="KFGQPC Uthman Taha Naskh" panose="02000000000000000000" pitchFamily="2" charset="-78"/>
              </a:rPr>
              <a:t>To Allah is your return, and He is over all things powerful.“ (11:4)</a:t>
            </a:r>
            <a:endParaRPr lang="en-GB" sz="1200" b="1" dirty="0">
              <a:latin typeface="+mj-lt"/>
            </a:endParaRPr>
          </a:p>
          <a:p>
            <a:endParaRPr lang="ar-EG" b="0" i="0" dirty="0">
              <a:solidFill>
                <a:srgbClr val="005500"/>
              </a:solidFill>
              <a:effectLst/>
              <a:latin typeface="hafs"/>
            </a:endParaRPr>
          </a:p>
        </p:txBody>
      </p:sp>
      <p:sp>
        <p:nvSpPr>
          <p:cNvPr id="4" name="Slide Number Placeholder 3"/>
          <p:cNvSpPr>
            <a:spLocks noGrp="1"/>
          </p:cNvSpPr>
          <p:nvPr>
            <p:ph type="sldNum" sz="quarter" idx="5"/>
          </p:nvPr>
        </p:nvSpPr>
        <p:spPr/>
        <p:txBody>
          <a:bodyPr/>
          <a:lstStyle/>
          <a:p>
            <a:fld id="{A8AB6D05-F425-40F3-B521-6634CA294033}" type="slidenum">
              <a:rPr lang="en-GB" smtClean="0"/>
              <a:t>17</a:t>
            </a:fld>
            <a:endParaRPr lang="en-GB"/>
          </a:p>
        </p:txBody>
      </p:sp>
    </p:spTree>
    <p:extLst>
      <p:ext uri="{BB962C8B-B14F-4D97-AF65-F5344CB8AC3E}">
        <p14:creationId xmlns:p14="http://schemas.microsoft.com/office/powerpoint/2010/main" val="1091101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hafs"/>
              </a:rPr>
              <a:t>Victory in </a:t>
            </a:r>
            <a:r>
              <a:rPr lang="en-GB" b="0" i="0" dirty="0" err="1">
                <a:solidFill>
                  <a:srgbClr val="000000"/>
                </a:solidFill>
                <a:effectLst/>
                <a:latin typeface="hafs"/>
              </a:rPr>
              <a:t>Dunya</a:t>
            </a:r>
            <a:r>
              <a:rPr lang="en-GB" b="0" i="0" dirty="0">
                <a:solidFill>
                  <a:srgbClr val="000000"/>
                </a:solidFill>
                <a:effectLst/>
                <a:latin typeface="hafs"/>
              </a:rPr>
              <a:t>? Victory over </a:t>
            </a:r>
            <a:r>
              <a:rPr lang="en-GB" b="0" i="0" dirty="0" err="1">
                <a:solidFill>
                  <a:srgbClr val="000000"/>
                </a:solidFill>
                <a:effectLst/>
                <a:latin typeface="hafs"/>
              </a:rPr>
              <a:t>Nafs</a:t>
            </a:r>
            <a:r>
              <a:rPr lang="en-GB" b="0" i="0" dirty="0">
                <a:solidFill>
                  <a:srgbClr val="000000"/>
                </a:solidFill>
                <a:effectLst/>
                <a:latin typeface="hafs"/>
              </a:rPr>
              <a:t>? Victory Over Evil?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hafs"/>
              </a:rPr>
              <a:t>Victory is With &amp; in Allah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hafs"/>
              </a:rPr>
              <a:t>Victory is Hereafter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hafs"/>
              </a:rPr>
              <a:t>Sacrifices Not in Vain</a:t>
            </a:r>
            <a:endParaRPr lang="ar-EG" b="0" i="0" dirty="0">
              <a:solidFill>
                <a:srgbClr val="005500"/>
              </a:solidFill>
              <a:effectLst/>
              <a:latin typeface="hafs"/>
            </a:endParaRPr>
          </a:p>
        </p:txBody>
      </p:sp>
      <p:sp>
        <p:nvSpPr>
          <p:cNvPr id="4" name="Slide Number Placeholder 3"/>
          <p:cNvSpPr>
            <a:spLocks noGrp="1"/>
          </p:cNvSpPr>
          <p:nvPr>
            <p:ph type="sldNum" sz="quarter" idx="5"/>
          </p:nvPr>
        </p:nvSpPr>
        <p:spPr/>
        <p:txBody>
          <a:bodyPr/>
          <a:lstStyle/>
          <a:p>
            <a:fld id="{A8AB6D05-F425-40F3-B521-6634CA294033}" type="slidenum">
              <a:rPr lang="en-GB" smtClean="0"/>
              <a:t>18</a:t>
            </a:fld>
            <a:endParaRPr lang="en-GB"/>
          </a:p>
        </p:txBody>
      </p:sp>
    </p:spTree>
    <p:extLst>
      <p:ext uri="{BB962C8B-B14F-4D97-AF65-F5344CB8AC3E}">
        <p14:creationId xmlns:p14="http://schemas.microsoft.com/office/powerpoint/2010/main" val="729490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EG" sz="1200" dirty="0">
                <a:solidFill>
                  <a:srgbClr val="0000CC"/>
                </a:solidFill>
                <a:latin typeface="KFGQPC Uthman Taha Naskh" panose="02000000000000000000" pitchFamily="2" charset="-78"/>
                <a:cs typeface="KFGQPC Uthman Taha Naskh" panose="02000000000000000000" pitchFamily="2" charset="-78"/>
              </a:rPr>
              <a:t> أَمْ حَسِبْتُمْ أَن تَدْخُلُوا الْجَنَّةَ وَلَمَّا يَأْتِكُم مَّثَلُ الَّذِينَ خَلَوْا مِن قَبْلِكُم  مَّسَّتْهُمُ الْبَأْسَاءُ وَالضَّرَّاءُ وَزُلْزِلُوا حَتَّىٰ يَقُولَ الرَّسُولُ وَالَّذِينَ آمَنُوا مَعَهُ مَتَىٰ نَصْرُ اللَّهِ  أَلَا إِنَّ نَصْرَ اللَّهِ قَرِيبٌ</a:t>
            </a:r>
            <a:endParaRPr lang="ar-EG" sz="1200" b="1" dirty="0">
              <a:solidFill>
                <a:srgbClr val="0000CC"/>
              </a:solidFill>
              <a:latin typeface="KFGQPC Uthman Taha Naskh" panose="02000000000000000000" pitchFamily="2" charset="-78"/>
              <a:cs typeface="KFGQPC Uthman Taha Naskh" panose="02000000000000000000" pitchFamily="2" charset="-78"/>
            </a:endParaRPr>
          </a:p>
          <a:p>
            <a:endParaRPr lang="ar-EG" b="0" i="0" dirty="0">
              <a:solidFill>
                <a:srgbClr val="005500"/>
              </a:solidFill>
              <a:effectLst/>
              <a:latin typeface="hafs"/>
            </a:endParaRPr>
          </a:p>
        </p:txBody>
      </p:sp>
      <p:sp>
        <p:nvSpPr>
          <p:cNvPr id="4" name="Slide Number Placeholder 3"/>
          <p:cNvSpPr>
            <a:spLocks noGrp="1"/>
          </p:cNvSpPr>
          <p:nvPr>
            <p:ph type="sldNum" sz="quarter" idx="5"/>
          </p:nvPr>
        </p:nvSpPr>
        <p:spPr/>
        <p:txBody>
          <a:bodyPr/>
          <a:lstStyle/>
          <a:p>
            <a:fld id="{A8AB6D05-F425-40F3-B521-6634CA294033}" type="slidenum">
              <a:rPr lang="en-GB" smtClean="0"/>
              <a:t>19</a:t>
            </a:fld>
            <a:endParaRPr lang="en-GB"/>
          </a:p>
        </p:txBody>
      </p:sp>
    </p:spTree>
    <p:extLst>
      <p:ext uri="{BB962C8B-B14F-4D97-AF65-F5344CB8AC3E}">
        <p14:creationId xmlns:p14="http://schemas.microsoft.com/office/powerpoint/2010/main" val="263707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5500"/>
                </a:solidFill>
                <a:effectLst/>
                <a:latin typeface="hafs"/>
              </a:rPr>
              <a:t>You are what you consume</a:t>
            </a:r>
          </a:p>
          <a:p>
            <a:r>
              <a:rPr lang="en-GB" b="0" i="0" dirty="0">
                <a:solidFill>
                  <a:srgbClr val="005500"/>
                </a:solidFill>
                <a:effectLst/>
                <a:latin typeface="hafs"/>
              </a:rPr>
              <a:t>Light or darkness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mj-lt"/>
                <a:cs typeface="KFGQPC Uthman Taha Naskh" panose="02000000000000000000" pitchFamily="2" charset="-78"/>
              </a:rPr>
              <a:t>You reflect what you embody </a:t>
            </a:r>
          </a:p>
          <a:p>
            <a:endParaRPr lang="ar-EG" b="0" i="0" dirty="0">
              <a:solidFill>
                <a:srgbClr val="005500"/>
              </a:solidFill>
              <a:effectLst/>
              <a:latin typeface="hafs"/>
            </a:endParaRPr>
          </a:p>
        </p:txBody>
      </p:sp>
      <p:sp>
        <p:nvSpPr>
          <p:cNvPr id="4" name="Slide Number Placeholder 3"/>
          <p:cNvSpPr>
            <a:spLocks noGrp="1"/>
          </p:cNvSpPr>
          <p:nvPr>
            <p:ph type="sldNum" sz="quarter" idx="5"/>
          </p:nvPr>
        </p:nvSpPr>
        <p:spPr/>
        <p:txBody>
          <a:bodyPr/>
          <a:lstStyle/>
          <a:p>
            <a:fld id="{A8AB6D05-F425-40F3-B521-6634CA294033}" type="slidenum">
              <a:rPr lang="en-GB" smtClean="0"/>
              <a:t>2</a:t>
            </a:fld>
            <a:endParaRPr lang="en-GB"/>
          </a:p>
        </p:txBody>
      </p:sp>
    </p:spTree>
    <p:extLst>
      <p:ext uri="{BB962C8B-B14F-4D97-AF65-F5344CB8AC3E}">
        <p14:creationId xmlns:p14="http://schemas.microsoft.com/office/powerpoint/2010/main" val="21235598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ar-EG" sz="1200" dirty="0">
              <a:solidFill>
                <a:srgbClr val="0000CC"/>
              </a:solidFill>
              <a:latin typeface="KFGQPC Uthman Taha Naskh" panose="02000000000000000000" pitchFamily="2" charset="-78"/>
              <a:cs typeface="KFGQPC Uthman Taha Naskh" panose="02000000000000000000" pitchFamily="2" charset="-78"/>
            </a:endParaRPr>
          </a:p>
          <a:p>
            <a:endParaRPr lang="ar-EG" b="0" i="0" dirty="0">
              <a:solidFill>
                <a:srgbClr val="005500"/>
              </a:solidFill>
              <a:effectLst/>
              <a:latin typeface="hafs"/>
            </a:endParaRPr>
          </a:p>
        </p:txBody>
      </p:sp>
      <p:sp>
        <p:nvSpPr>
          <p:cNvPr id="4" name="Slide Number Placeholder 3"/>
          <p:cNvSpPr>
            <a:spLocks noGrp="1"/>
          </p:cNvSpPr>
          <p:nvPr>
            <p:ph type="sldNum" sz="quarter" idx="5"/>
          </p:nvPr>
        </p:nvSpPr>
        <p:spPr/>
        <p:txBody>
          <a:bodyPr/>
          <a:lstStyle/>
          <a:p>
            <a:fld id="{A8AB6D05-F425-40F3-B521-6634CA294033}" type="slidenum">
              <a:rPr lang="en-GB" smtClean="0"/>
              <a:t>20</a:t>
            </a:fld>
            <a:endParaRPr lang="en-GB"/>
          </a:p>
        </p:txBody>
      </p:sp>
    </p:spTree>
    <p:extLst>
      <p:ext uri="{BB962C8B-B14F-4D97-AF65-F5344CB8AC3E}">
        <p14:creationId xmlns:p14="http://schemas.microsoft.com/office/powerpoint/2010/main" val="1328754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GB" sz="1200" b="1" dirty="0">
                <a:solidFill>
                  <a:schemeClr val="tx1"/>
                </a:solidFill>
                <a:latin typeface="+mj-lt"/>
              </a:rPr>
              <a:t>What is the strength of the people of Gaza?</a:t>
            </a:r>
          </a:p>
          <a:p>
            <a:pPr marL="0" indent="0" algn="l">
              <a:buNone/>
            </a:pPr>
            <a:r>
              <a:rPr lang="en-GB" sz="1200" b="1" dirty="0">
                <a:solidFill>
                  <a:schemeClr val="tx1"/>
                </a:solidFill>
                <a:latin typeface="+mj-lt"/>
              </a:rPr>
              <a:t>True servants of Allah - Trust in Allah - Believe in Allah, Obey Allah, Close to Allah</a:t>
            </a:r>
          </a:p>
          <a:p>
            <a:pPr marL="0" indent="0" algn="l">
              <a:buNone/>
            </a:pPr>
            <a:r>
              <a:rPr lang="en-GB" sz="1200" b="1" dirty="0">
                <a:solidFill>
                  <a:schemeClr val="tx1"/>
                </a:solidFill>
                <a:latin typeface="+mj-lt"/>
              </a:rPr>
              <a:t>Hadith – the thing I fear the most for you is the splendour and pleasure of this worldly life”</a:t>
            </a:r>
          </a:p>
          <a:p>
            <a:pPr marL="0" indent="0" algn="l">
              <a:buNone/>
            </a:pPr>
            <a:r>
              <a:rPr lang="en-GB" sz="1200" b="1" dirty="0">
                <a:solidFill>
                  <a:schemeClr val="tx1"/>
                </a:solidFill>
                <a:latin typeface="+mj-lt"/>
              </a:rPr>
              <a:t>We are being tested with luxury; they are being tested with patience.</a:t>
            </a:r>
          </a:p>
          <a:p>
            <a:pPr marL="0" indent="0" algn="l">
              <a:buNone/>
            </a:pPr>
            <a:endParaRPr lang="en-GB" sz="1200" b="1" dirty="0">
              <a:solidFill>
                <a:schemeClr val="tx1"/>
              </a:solidFill>
              <a:latin typeface="+mj-lt"/>
            </a:endParaRPr>
          </a:p>
          <a:p>
            <a:pPr marL="0" indent="0" algn="l">
              <a:buNone/>
            </a:pPr>
            <a:r>
              <a:rPr lang="en-GB" sz="1200" b="1" dirty="0" err="1">
                <a:solidFill>
                  <a:schemeClr val="tx1"/>
                </a:solidFill>
                <a:latin typeface="+mj-lt"/>
              </a:rPr>
              <a:t>Dunya</a:t>
            </a:r>
            <a:r>
              <a:rPr lang="en-GB" sz="1200" b="1" dirty="0">
                <a:solidFill>
                  <a:schemeClr val="tx1"/>
                </a:solidFill>
                <a:latin typeface="+mj-lt"/>
              </a:rPr>
              <a:t> takes focus away from hereafter. They are not connected to luxury, they are connected to Allah. And Allah tests his loved ones with great tests. </a:t>
            </a:r>
          </a:p>
          <a:p>
            <a:pPr marL="0" indent="0" algn="l">
              <a:buNone/>
            </a:pPr>
            <a:endParaRPr lang="en-GB" sz="1200" b="1" dirty="0">
              <a:solidFill>
                <a:schemeClr val="tx1"/>
              </a:solidFill>
              <a:latin typeface="+mj-lt"/>
            </a:endParaRPr>
          </a:p>
          <a:p>
            <a:pPr marL="0" indent="0" algn="l">
              <a:buNone/>
            </a:pPr>
            <a:r>
              <a:rPr lang="en-GB" sz="1200" b="1" dirty="0">
                <a:solidFill>
                  <a:schemeClr val="tx1"/>
                </a:solidFill>
                <a:latin typeface="+mj-lt"/>
              </a:rPr>
              <a:t>Never despair from </a:t>
            </a:r>
            <a:r>
              <a:rPr lang="en-GB" sz="1200" b="1" dirty="0" err="1">
                <a:solidFill>
                  <a:schemeClr val="tx1"/>
                </a:solidFill>
                <a:latin typeface="+mj-lt"/>
              </a:rPr>
              <a:t>Rahma</a:t>
            </a:r>
            <a:r>
              <a:rPr lang="en-GB" sz="1200" b="1" dirty="0">
                <a:solidFill>
                  <a:schemeClr val="tx1"/>
                </a:solidFill>
                <a:latin typeface="+mj-lt"/>
              </a:rPr>
              <a:t> and Nasr of Allah</a:t>
            </a:r>
          </a:p>
          <a:p>
            <a:pPr marL="0" indent="0" algn="l">
              <a:buNone/>
            </a:pPr>
            <a:endParaRPr lang="en-GB" sz="1200" b="1" dirty="0">
              <a:solidFill>
                <a:schemeClr val="tx1"/>
              </a:solidFill>
              <a:latin typeface="+mj-lt"/>
            </a:endParaRPr>
          </a:p>
        </p:txBody>
      </p:sp>
      <p:sp>
        <p:nvSpPr>
          <p:cNvPr id="4" name="Slide Number Placeholder 3"/>
          <p:cNvSpPr>
            <a:spLocks noGrp="1"/>
          </p:cNvSpPr>
          <p:nvPr>
            <p:ph type="sldNum" sz="quarter" idx="5"/>
          </p:nvPr>
        </p:nvSpPr>
        <p:spPr/>
        <p:txBody>
          <a:bodyPr/>
          <a:lstStyle/>
          <a:p>
            <a:fld id="{A8AB6D05-F425-40F3-B521-6634CA294033}" type="slidenum">
              <a:rPr lang="en-GB" smtClean="0"/>
              <a:t>21</a:t>
            </a:fld>
            <a:endParaRPr lang="en-GB"/>
          </a:p>
        </p:txBody>
      </p:sp>
    </p:spTree>
    <p:extLst>
      <p:ext uri="{BB962C8B-B14F-4D97-AF65-F5344CB8AC3E}">
        <p14:creationId xmlns:p14="http://schemas.microsoft.com/office/powerpoint/2010/main" val="3188397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GB" b="0" i="0" dirty="0">
                <a:solidFill>
                  <a:srgbClr val="050505"/>
                </a:solidFill>
                <a:effectLst/>
                <a:latin typeface="Segoe UI Historic" panose="020B0502040204020203" pitchFamily="34" charset="0"/>
              </a:rPr>
              <a:t>Al-</a:t>
            </a:r>
            <a:r>
              <a:rPr lang="en-GB" b="0" i="0" dirty="0" err="1">
                <a:solidFill>
                  <a:srgbClr val="050505"/>
                </a:solidFill>
                <a:effectLst/>
                <a:latin typeface="Segoe UI Historic" panose="020B0502040204020203" pitchFamily="34" charset="0"/>
              </a:rPr>
              <a:t>Qaswa</a:t>
            </a:r>
            <a:r>
              <a:rPr lang="en-GB" b="0" i="0" dirty="0">
                <a:solidFill>
                  <a:srgbClr val="050505"/>
                </a:solidFill>
                <a:effectLst/>
                <a:latin typeface="Segoe UI Historic" panose="020B0502040204020203" pitchFamily="34" charset="0"/>
              </a:rPr>
              <a:t> was the she-camel of Prophet Mohamed SAWW. It was born in camp sites of the tribe of Bani </a:t>
            </a:r>
            <a:r>
              <a:rPr lang="en-GB" b="0" i="0" dirty="0" err="1">
                <a:solidFill>
                  <a:srgbClr val="050505"/>
                </a:solidFill>
                <a:effectLst/>
                <a:latin typeface="Segoe UI Historic" panose="020B0502040204020203" pitchFamily="34" charset="0"/>
              </a:rPr>
              <a:t>Qashir</a:t>
            </a:r>
            <a:r>
              <a:rPr lang="en-GB" b="0" i="0" dirty="0">
                <a:solidFill>
                  <a:srgbClr val="050505"/>
                </a:solidFill>
                <a:effectLst/>
                <a:latin typeface="Segoe UI Historic" panose="020B0502040204020203" pitchFamily="34" charset="0"/>
              </a:rPr>
              <a:t>. He bought it from Abi Baker RA (when camel was four years old) by paying him 400 Dirhams. It was reddish with mixture of white &amp; black.</a:t>
            </a:r>
            <a:br>
              <a:rPr lang="en-GB" dirty="0"/>
            </a:br>
            <a:br>
              <a:rPr lang="en-GB" dirty="0"/>
            </a:br>
            <a:r>
              <a:rPr lang="en-GB" b="0" i="0" dirty="0">
                <a:solidFill>
                  <a:srgbClr val="050505"/>
                </a:solidFill>
                <a:effectLst/>
                <a:latin typeface="Segoe UI Historic" panose="020B0502040204020203" pitchFamily="34" charset="0"/>
              </a:rPr>
              <a:t>Al-</a:t>
            </a:r>
            <a:r>
              <a:rPr lang="en-GB" b="0" i="0" dirty="0" err="1">
                <a:solidFill>
                  <a:srgbClr val="050505"/>
                </a:solidFill>
                <a:effectLst/>
                <a:latin typeface="Segoe UI Historic" panose="020B0502040204020203" pitchFamily="34" charset="0"/>
              </a:rPr>
              <a:t>Qaswa</a:t>
            </a:r>
            <a:r>
              <a:rPr lang="en-GB" b="0" i="0" dirty="0">
                <a:solidFill>
                  <a:srgbClr val="050505"/>
                </a:solidFill>
                <a:effectLst/>
                <a:latin typeface="Segoe UI Historic" panose="020B0502040204020203" pitchFamily="34" charset="0"/>
              </a:rPr>
              <a:t> was privileged to accompany Prophet Mohamed SAW in amazing landmarks such as journey of Hijrah from Makkah to Madinah, Battles of Badr, on the day of </a:t>
            </a:r>
            <a:r>
              <a:rPr lang="en-GB" b="0" i="0" dirty="0" err="1">
                <a:solidFill>
                  <a:srgbClr val="050505"/>
                </a:solidFill>
                <a:effectLst/>
                <a:latin typeface="Segoe UI Historic" panose="020B0502040204020203" pitchFamily="34" charset="0"/>
              </a:rPr>
              <a:t>Hudaibiya</a:t>
            </a:r>
            <a:r>
              <a:rPr lang="en-GB" b="0" i="0" dirty="0">
                <a:solidFill>
                  <a:srgbClr val="050505"/>
                </a:solidFill>
                <a:effectLst/>
                <a:latin typeface="Segoe UI Historic" panose="020B0502040204020203" pitchFamily="34" charset="0"/>
              </a:rPr>
              <a:t>, during the Hajj, etc.</a:t>
            </a:r>
            <a:br>
              <a:rPr lang="en-GB" dirty="0"/>
            </a:br>
            <a:br>
              <a:rPr lang="en-GB" dirty="0"/>
            </a:br>
            <a:r>
              <a:rPr lang="en-GB" b="0" i="0" dirty="0">
                <a:solidFill>
                  <a:srgbClr val="050505"/>
                </a:solidFill>
                <a:effectLst/>
                <a:latin typeface="Segoe UI Historic" panose="020B0502040204020203" pitchFamily="34" charset="0"/>
              </a:rPr>
              <a:t>It was the only camel which was able to bear Prophet Mohamed SAW while revelations came to Him.</a:t>
            </a:r>
            <a:br>
              <a:rPr lang="en-GB" dirty="0"/>
            </a:br>
            <a:br>
              <a:rPr lang="en-GB" dirty="0"/>
            </a:br>
            <a:r>
              <a:rPr lang="en-GB" b="0" i="0" dirty="0">
                <a:solidFill>
                  <a:srgbClr val="050505"/>
                </a:solidFill>
                <a:effectLst/>
                <a:latin typeface="Segoe UI Historic" panose="020B0502040204020203" pitchFamily="34" charset="0"/>
              </a:rPr>
              <a:t>After Prophet Mohamed SAW passed away, Al-</a:t>
            </a:r>
            <a:r>
              <a:rPr lang="en-GB" b="0" i="0" dirty="0" err="1">
                <a:solidFill>
                  <a:srgbClr val="050505"/>
                </a:solidFill>
                <a:effectLst/>
                <a:latin typeface="Segoe UI Historic" panose="020B0502040204020203" pitchFamily="34" charset="0"/>
              </a:rPr>
              <a:t>Qaswa</a:t>
            </a:r>
            <a:r>
              <a:rPr lang="en-GB" b="0" i="0" dirty="0">
                <a:solidFill>
                  <a:srgbClr val="050505"/>
                </a:solidFill>
                <a:effectLst/>
                <a:latin typeface="Segoe UI Historic" panose="020B0502040204020203" pitchFamily="34" charset="0"/>
              </a:rPr>
              <a:t> refused food &amp; water, and died shortly afterwards at the age of 15.</a:t>
            </a:r>
            <a:br>
              <a:rPr lang="en-GB" dirty="0"/>
            </a:br>
            <a:br>
              <a:rPr lang="en-GB" dirty="0"/>
            </a:br>
            <a:r>
              <a:rPr lang="en-GB" b="0" i="0" dirty="0">
                <a:solidFill>
                  <a:srgbClr val="050505"/>
                </a:solidFill>
                <a:effectLst/>
                <a:latin typeface="Segoe UI Historic" panose="020B0502040204020203" pitchFamily="34" charset="0"/>
              </a:rPr>
              <a:t>Indeed, Prophet Mohamed SAW was sent as mercy to the Universe. </a:t>
            </a:r>
            <a:endParaRPr lang="en-GB" sz="1200" b="1" dirty="0">
              <a:latin typeface="+mj-lt"/>
            </a:endParaRPr>
          </a:p>
        </p:txBody>
      </p:sp>
      <p:sp>
        <p:nvSpPr>
          <p:cNvPr id="4" name="Slide Number Placeholder 3"/>
          <p:cNvSpPr>
            <a:spLocks noGrp="1"/>
          </p:cNvSpPr>
          <p:nvPr>
            <p:ph type="sldNum" sz="quarter" idx="5"/>
          </p:nvPr>
        </p:nvSpPr>
        <p:spPr/>
        <p:txBody>
          <a:bodyPr/>
          <a:lstStyle/>
          <a:p>
            <a:fld id="{A8AB6D05-F425-40F3-B521-6634CA294033}" type="slidenum">
              <a:rPr lang="en-GB" smtClean="0"/>
              <a:t>22</a:t>
            </a:fld>
            <a:endParaRPr lang="en-GB"/>
          </a:p>
        </p:txBody>
      </p:sp>
    </p:spTree>
    <p:extLst>
      <p:ext uri="{BB962C8B-B14F-4D97-AF65-F5344CB8AC3E}">
        <p14:creationId xmlns:p14="http://schemas.microsoft.com/office/powerpoint/2010/main" val="1406821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EG" sz="1200" dirty="0">
                <a:solidFill>
                  <a:srgbClr val="0000CC"/>
                </a:solidFill>
                <a:latin typeface="KFGQPC Uthman Taha Naskh" panose="02000000000000000000" pitchFamily="2" charset="-78"/>
                <a:cs typeface="KFGQPC Uthman Taha Naskh" panose="02000000000000000000" pitchFamily="2" charset="-78"/>
              </a:rPr>
              <a:t>وَتِلْكَ الْأَيَّامُ نُدَاوِلُهَا بَيْنَ النَّاسِ وَلِيَعْلَمَ اللَّهُ الَّذِينَ آمَنُوا وَيَتَّخِذَ مِنكُمْ شُهَدَاءَ وَاللَّهُ لَا يُحِبُّ الظَّالِمِينَ</a:t>
            </a:r>
            <a:r>
              <a:rPr lang="en-GB" sz="1200" dirty="0">
                <a:solidFill>
                  <a:srgbClr val="0000CC"/>
                </a:solidFill>
                <a:latin typeface="KFGQPC Uthman Taha Naskh" panose="02000000000000000000" pitchFamily="2" charset="-78"/>
                <a:cs typeface="KFGQPC Uthman Taha Naskh" panose="02000000000000000000" pitchFamily="2" charset="-78"/>
              </a:rPr>
              <a:t> </a:t>
            </a:r>
            <a:r>
              <a:rPr lang="en-GB" sz="1200" dirty="0">
                <a:solidFill>
                  <a:srgbClr val="0000CC"/>
                </a:solidFill>
              </a:rPr>
              <a:t>(3:140)</a:t>
            </a:r>
            <a:endParaRPr lang="en-GB" sz="1200" dirty="0">
              <a:solidFill>
                <a:srgbClr val="0000CC"/>
              </a:solidFill>
              <a:cs typeface="KFGQPC Uthman Taha Naskh" panose="02000000000000000000" pitchFamily="2"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ar-EG" sz="1200" dirty="0">
                <a:solidFill>
                  <a:srgbClr val="0000CC"/>
                </a:solidFill>
                <a:latin typeface="KFGQPC Uthman Taha Naskh" panose="02000000000000000000" pitchFamily="2" charset="-78"/>
                <a:cs typeface="KFGQPC Uthman Taha Naskh" panose="02000000000000000000" pitchFamily="2" charset="-78"/>
              </a:rPr>
              <a:t>وَلَا تَهِنُوا فِي ابْتِغَاءِ الْقَوْمِ إِن تَكُونُوا تَأْلَمُونَ فَإِنَّهُمْ يَأْلَمُونَ كَمَا تَأْلَمُونَ وَتَرْجُونَ مِنَ اللَّهِ مَا لَا يَرْجُونَ وَكَانَ اللَّهُ عَلِيمًا حَكِيمًا</a:t>
            </a:r>
            <a:endParaRPr lang="en-GB" sz="1200" b="1" dirty="0">
              <a:solidFill>
                <a:srgbClr val="0000CC"/>
              </a:solidFill>
            </a:endParaRPr>
          </a:p>
          <a:p>
            <a:pPr marL="0" indent="0">
              <a:lnSpc>
                <a:spcPct val="115000"/>
              </a:lnSpc>
              <a:spcAft>
                <a:spcPts val="1000"/>
              </a:spcAft>
              <a:buFont typeface="Arial" pitchFamily="34" charset="0"/>
              <a:buNone/>
            </a:pPr>
            <a:r>
              <a:rPr lang="en-GB" sz="1200" b="1" dirty="0"/>
              <a:t>We must show to Allah </a:t>
            </a:r>
            <a:r>
              <a:rPr lang="en-GB" sz="1200" dirty="0">
                <a:latin typeface="+mj-lt"/>
                <a:sym typeface="AGA Arabesque" panose="05010101010101010101" pitchFamily="2" charset="2"/>
              </a:rPr>
              <a:t> </a:t>
            </a:r>
            <a:r>
              <a:rPr lang="en-GB" sz="1200" b="1" dirty="0"/>
              <a:t>that we are His true servants.</a:t>
            </a:r>
          </a:p>
          <a:p>
            <a:pPr marL="0" indent="0">
              <a:lnSpc>
                <a:spcPct val="115000"/>
              </a:lnSpc>
              <a:spcAft>
                <a:spcPts val="1000"/>
              </a:spcAft>
              <a:buFont typeface="Arial" pitchFamily="34" charset="0"/>
              <a:buNone/>
            </a:pPr>
            <a:r>
              <a:rPr lang="en-GB" sz="1200" b="1" dirty="0"/>
              <a:t>We are convinced and firm upon His promise.</a:t>
            </a:r>
          </a:p>
          <a:p>
            <a:pPr marL="0" indent="0">
              <a:lnSpc>
                <a:spcPct val="115000"/>
              </a:lnSpc>
              <a:spcAft>
                <a:spcPts val="1000"/>
              </a:spcAft>
              <a:buFont typeface="Arial" pitchFamily="34" charset="0"/>
              <a:buNone/>
            </a:pPr>
            <a:r>
              <a:rPr lang="en-GB" sz="1200" b="1" dirty="0"/>
              <a:t>We are upon His obedience and command. </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ar-SA" sz="1200" dirty="0"/>
              <a:t>اللّهُـمَّ إِنِّي عَبْـدُكَ ابْنُ عَبْـدِكَ ابْنُ أَمَتِـكَ نَاصِيَتِي بِيَـدِكَ مَاضٍ فِيَّ حُكْمُكَ عَدْلٌ فِيَّ قَضَاؤكَ أَسْأَلُـكَ بِكُلِّ اسْمٍ هُوَ لَكَ سَمَّـيْتَ بِهِ نَفْسَكَ أِوْ أَنْزَلْتَـهُ فِي كِتَابِكَ أَوْ عَلَّمْـتَهُ أَحَداً مِنْ خَلْقِـكَ أَوِ اسْتَـأْثَرْتَ بِهِ فِي عِلْمِ الغَيْـبِ عِنْـدَكَ أن تنصر المسلمين في فلسطين ، اللهم امين</a:t>
            </a:r>
            <a:endParaRPr lang="en-GB" sz="1200" dirty="0"/>
          </a:p>
          <a:p>
            <a:endParaRPr lang="en-GB" dirty="0"/>
          </a:p>
        </p:txBody>
      </p:sp>
      <p:sp>
        <p:nvSpPr>
          <p:cNvPr id="4" name="Slide Number Placeholder 3"/>
          <p:cNvSpPr>
            <a:spLocks noGrp="1"/>
          </p:cNvSpPr>
          <p:nvPr>
            <p:ph type="sldNum" sz="quarter" idx="5"/>
          </p:nvPr>
        </p:nvSpPr>
        <p:spPr/>
        <p:txBody>
          <a:bodyPr/>
          <a:lstStyle/>
          <a:p>
            <a:fld id="{A8AB6D05-F425-40F3-B521-6634CA294033}" type="slidenum">
              <a:rPr lang="en-GB" smtClean="0"/>
              <a:t>23</a:t>
            </a:fld>
            <a:endParaRPr lang="en-GB"/>
          </a:p>
        </p:txBody>
      </p:sp>
    </p:spTree>
    <p:extLst>
      <p:ext uri="{BB962C8B-B14F-4D97-AF65-F5344CB8AC3E}">
        <p14:creationId xmlns:p14="http://schemas.microsoft.com/office/powerpoint/2010/main" val="19710270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EG" sz="1200" dirty="0">
                <a:solidFill>
                  <a:srgbClr val="0000CC"/>
                </a:solidFill>
                <a:latin typeface="KFGQPC Uthman Taha Naskh" panose="02000000000000000000" pitchFamily="2" charset="-78"/>
                <a:cs typeface="KFGQPC Uthman Taha Naskh" panose="02000000000000000000" pitchFamily="2" charset="-78"/>
              </a:rPr>
              <a:t>يُجَاهِدُونَ فِي سَبِيلِ اللَّهِ وَلَا يَخَافُونَ لَوْمَةَ لَائِمٍ</a:t>
            </a:r>
            <a:endParaRPr lang="en-GB" sz="1200" dirty="0">
              <a:solidFill>
                <a:srgbClr val="0000CC"/>
              </a:solidFill>
              <a:cs typeface="KFGQPC Uthman Taha Naskh" panose="02000000000000000000" pitchFamily="2"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ar-EG" sz="1200" dirty="0">
                <a:solidFill>
                  <a:srgbClr val="0000CC"/>
                </a:solidFill>
                <a:latin typeface="KFGQPC Uthman Taha Naskh" panose="02000000000000000000" pitchFamily="2" charset="-78"/>
                <a:cs typeface="KFGQPC Uthman Taha Naskh" panose="02000000000000000000" pitchFamily="2" charset="-78"/>
              </a:rPr>
              <a:t>تَعْرُجُ الْمَلَائِكَةُ وَالرُّوحُ إِلَيْهِ فِي يَوْمٍ كَانَ مِقْدَارُهُ خَمْسِينَ أَلْفَ سَنَةٍ فَاصْبِرْ صَبْرًا جَمِيلًا  إِنَّهُمْ يَرَوْنَهُ بَعِيدًا وَنَرَاهُ قَرِيبًا</a:t>
            </a:r>
            <a:endParaRPr lang="en-GB" sz="1200" dirty="0">
              <a:solidFill>
                <a:srgbClr val="0000CC"/>
              </a:solidFill>
              <a:latin typeface="KFGQPC Uthman Taha Naskh" panose="02000000000000000000" pitchFamily="2" charset="-78"/>
              <a:cs typeface="KFGQPC Uthman Taha Naskh" panose="02000000000000000000" pitchFamily="2"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ar-EG" sz="1200" dirty="0">
                <a:solidFill>
                  <a:srgbClr val="0000CC"/>
                </a:solidFill>
                <a:latin typeface="KFGQPC Uthman Taha Naskh" panose="02000000000000000000" pitchFamily="2" charset="-78"/>
                <a:cs typeface="KFGQPC Uthman Taha Naskh" panose="02000000000000000000" pitchFamily="2" charset="-78"/>
              </a:rPr>
              <a:t>قَالَ كَمْ لَبِثْتُمْ فِي الْأَرْضِ عَدَدَ سِنِينَ قَالُوا لَبِثْنَا يَوْمًا أَوْ بَعْضَ يَوْمٍ فَاسْأَلِ الْعَادِّينَ قَالَ إِن لَّبِثْتُمْ إِلَّا قَلِيلًا ۖ لَّوْ أَنَّكُمْ كُنتُمْ تَعْلَمُونَ</a:t>
            </a:r>
            <a:endParaRPr lang="en-GB" sz="1200" dirty="0">
              <a:solidFill>
                <a:srgbClr val="0000CC"/>
              </a:solidFill>
              <a:latin typeface="KFGQPC Uthman Taha Naskh" panose="02000000000000000000" pitchFamily="2" charset="-78"/>
              <a:cs typeface="KFGQPC Uthman Taha Naskh" panose="02000000000000000000" pitchFamily="2"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00CC"/>
              </a:solidFill>
              <a:latin typeface="KFGQPC Uthman Taha Naskh" panose="02000000000000000000" pitchFamily="2" charset="-78"/>
              <a:cs typeface="KFGQPC Uthman Taha Naskh" panose="02000000000000000000" pitchFamily="2"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5500"/>
                </a:solidFill>
                <a:effectLst/>
                <a:latin typeface="hafs"/>
              </a:rPr>
              <a:t>Imagine I asked a child to be patient for 5 minutes and not eat this candy – or an adult to wait for me in line for 1 hour in the cold, or for you to go to a boring conference for 3 hours or for you to remain quiet and let your cousins be horrible for the entire weekend or ignore everyone in Pakistan when they're trying to harm you/family. Mere moments in comparison to the hereafter. </a:t>
            </a:r>
            <a:endParaRPr lang="ar-EG" b="0" i="0" dirty="0">
              <a:solidFill>
                <a:srgbClr val="005500"/>
              </a:solidFill>
              <a:effectLst/>
              <a:latin typeface="hafs"/>
            </a:endParaRPr>
          </a:p>
        </p:txBody>
      </p:sp>
      <p:sp>
        <p:nvSpPr>
          <p:cNvPr id="4" name="Slide Number Placeholder 3"/>
          <p:cNvSpPr>
            <a:spLocks noGrp="1"/>
          </p:cNvSpPr>
          <p:nvPr>
            <p:ph type="sldNum" sz="quarter" idx="5"/>
          </p:nvPr>
        </p:nvSpPr>
        <p:spPr/>
        <p:txBody>
          <a:bodyPr/>
          <a:lstStyle/>
          <a:p>
            <a:fld id="{A8AB6D05-F425-40F3-B521-6634CA294033}" type="slidenum">
              <a:rPr lang="en-GB" smtClean="0"/>
              <a:t>24</a:t>
            </a:fld>
            <a:endParaRPr lang="en-GB"/>
          </a:p>
        </p:txBody>
      </p:sp>
    </p:spTree>
    <p:extLst>
      <p:ext uri="{BB962C8B-B14F-4D97-AF65-F5344CB8AC3E}">
        <p14:creationId xmlns:p14="http://schemas.microsoft.com/office/powerpoint/2010/main" val="4147477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EG" sz="1200" dirty="0">
                <a:solidFill>
                  <a:srgbClr val="0000CC"/>
                </a:solidFill>
                <a:latin typeface="KFGQPC Uthman Taha Naskh" panose="02000000000000000000" pitchFamily="2" charset="-78"/>
                <a:cs typeface="KFGQPC Uthman Taha Naskh" panose="02000000000000000000" pitchFamily="2" charset="-78"/>
              </a:rPr>
              <a:t>وَلَا تَيْأَسُوا مِن رَّوْحِ اللَّهِ إِنَّهُ لَا يَيْأَسُ مِن رَّوْحِ اللَّهِ إِلَّا الْقَوْمُ الْكَافِرُونَ</a:t>
            </a:r>
          </a:p>
          <a:p>
            <a:pPr marL="0" marR="0" lvl="0" indent="0" algn="l" defTabSz="914400" rtl="0" eaLnBrk="1" fontAlgn="auto" latinLnBrk="0" hangingPunct="1">
              <a:lnSpc>
                <a:spcPct val="100000"/>
              </a:lnSpc>
              <a:spcBef>
                <a:spcPts val="0"/>
              </a:spcBef>
              <a:spcAft>
                <a:spcPts val="0"/>
              </a:spcAft>
              <a:buClrTx/>
              <a:buSzTx/>
              <a:buFontTx/>
              <a:buNone/>
              <a:tabLst/>
              <a:defRPr/>
            </a:pPr>
            <a:r>
              <a:rPr lang="ar-EG" sz="1200" dirty="0">
                <a:solidFill>
                  <a:srgbClr val="0000CC"/>
                </a:solidFill>
                <a:latin typeface="KFGQPC Uthman Taha Naskh" panose="02000000000000000000" pitchFamily="2" charset="-78"/>
                <a:cs typeface="KFGQPC Uthman Taha Naskh" panose="02000000000000000000" pitchFamily="2" charset="-78"/>
              </a:rPr>
              <a:t>وَلَا تَهِنُوا وَلَا تَحْزَنُوا وَأَنتُمُ الْأَعْلَوْنَ إِن كُنتُم مُّؤْمِنِينَ</a:t>
            </a:r>
          </a:p>
          <a:p>
            <a:pPr marL="0" marR="0" lvl="0" indent="0" algn="l" defTabSz="914400" rtl="0" eaLnBrk="1" fontAlgn="auto" latinLnBrk="0" hangingPunct="1">
              <a:lnSpc>
                <a:spcPct val="100000"/>
              </a:lnSpc>
              <a:spcBef>
                <a:spcPts val="0"/>
              </a:spcBef>
              <a:spcAft>
                <a:spcPts val="0"/>
              </a:spcAft>
              <a:buClrTx/>
              <a:buSzTx/>
              <a:buFontTx/>
              <a:buNone/>
              <a:tabLst/>
              <a:defRPr/>
            </a:pPr>
            <a:r>
              <a:rPr lang="ar-EG" sz="1200" dirty="0">
                <a:solidFill>
                  <a:srgbClr val="0000CC"/>
                </a:solidFill>
                <a:latin typeface="KFGQPC Uthman Taha Naskh" panose="02000000000000000000" pitchFamily="2" charset="-78"/>
                <a:cs typeface="KFGQPC Uthman Taha Naskh" panose="02000000000000000000" pitchFamily="2" charset="-78"/>
              </a:rPr>
              <a:t>فَاصْبِرْ إِنَّ الْعَاقِبَةَ لِلْمُتَّقِينَ </a:t>
            </a:r>
          </a:p>
          <a:p>
            <a:pPr marL="0" marR="0" lvl="0" indent="0" algn="l" defTabSz="914400" rtl="0" eaLnBrk="1" fontAlgn="auto" latinLnBrk="0" hangingPunct="1">
              <a:lnSpc>
                <a:spcPct val="100000"/>
              </a:lnSpc>
              <a:spcBef>
                <a:spcPts val="0"/>
              </a:spcBef>
              <a:spcAft>
                <a:spcPts val="0"/>
              </a:spcAft>
              <a:buClrTx/>
              <a:buSzTx/>
              <a:buFontTx/>
              <a:buNone/>
              <a:tabLst/>
              <a:defRPr/>
            </a:pPr>
            <a:r>
              <a:rPr lang="ar-EG" sz="1200" dirty="0">
                <a:solidFill>
                  <a:srgbClr val="0000CC"/>
                </a:solidFill>
                <a:latin typeface="KFGQPC Uthman Taha Naskh" panose="02000000000000000000" pitchFamily="2" charset="-78"/>
                <a:cs typeface="KFGQPC Uthman Taha Naskh" panose="02000000000000000000" pitchFamily="2" charset="-78"/>
              </a:rPr>
              <a:t>فَاصْبِرْ إِنَّ وَعْدَ اللَّهِ حَقٌّ وَلَا يَسْتَخِفَّنَّكَ الَّذِينَ لَا يُوقِنُونَ</a:t>
            </a:r>
          </a:p>
          <a:p>
            <a:pPr marL="0" marR="0" lvl="0" indent="0" algn="l" defTabSz="914400" rtl="0" eaLnBrk="1" fontAlgn="auto" latinLnBrk="0" hangingPunct="1">
              <a:lnSpc>
                <a:spcPct val="100000"/>
              </a:lnSpc>
              <a:spcBef>
                <a:spcPts val="0"/>
              </a:spcBef>
              <a:spcAft>
                <a:spcPts val="0"/>
              </a:spcAft>
              <a:buClrTx/>
              <a:buSzTx/>
              <a:buFontTx/>
              <a:buNone/>
              <a:tabLst/>
              <a:defRPr/>
            </a:pPr>
            <a:r>
              <a:rPr lang="ar-EG" sz="1200" dirty="0">
                <a:solidFill>
                  <a:srgbClr val="0000CC"/>
                </a:solidFill>
                <a:latin typeface="KFGQPC Uthman Taha Naskh" panose="02000000000000000000" pitchFamily="2" charset="-78"/>
                <a:cs typeface="KFGQPC Uthman Taha Naskh" panose="02000000000000000000" pitchFamily="2" charset="-78"/>
              </a:rPr>
              <a:t>وَإِنَّ الدَّارَ الْآخِرَةَ لَهِيَ الْحَيَوَانُ لَوْ كَانُوا يَعْلَمُونَ</a:t>
            </a:r>
          </a:p>
          <a:p>
            <a:endParaRPr lang="en-GB" dirty="0"/>
          </a:p>
        </p:txBody>
      </p:sp>
      <p:sp>
        <p:nvSpPr>
          <p:cNvPr id="4" name="Slide Number Placeholder 3"/>
          <p:cNvSpPr>
            <a:spLocks noGrp="1"/>
          </p:cNvSpPr>
          <p:nvPr>
            <p:ph type="sldNum" sz="quarter" idx="5"/>
          </p:nvPr>
        </p:nvSpPr>
        <p:spPr/>
        <p:txBody>
          <a:bodyPr/>
          <a:lstStyle/>
          <a:p>
            <a:fld id="{A8AB6D05-F425-40F3-B521-6634CA294033}" type="slidenum">
              <a:rPr lang="en-GB" smtClean="0"/>
              <a:t>25</a:t>
            </a:fld>
            <a:endParaRPr lang="en-GB"/>
          </a:p>
        </p:txBody>
      </p:sp>
    </p:spTree>
    <p:extLst>
      <p:ext uri="{BB962C8B-B14F-4D97-AF65-F5344CB8AC3E}">
        <p14:creationId xmlns:p14="http://schemas.microsoft.com/office/powerpoint/2010/main" val="7848118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ar-EG" b="0" i="0" dirty="0">
                <a:solidFill>
                  <a:srgbClr val="000000"/>
                </a:solidFill>
                <a:effectLst/>
                <a:latin typeface="KFGQPC Uthman Taha Naskh" panose="02000000000000000000" pitchFamily="2" charset="-78"/>
                <a:cs typeface="KFGQPC Uthman Taha Naskh" panose="02000000000000000000" pitchFamily="2" charset="-78"/>
              </a:rPr>
              <a:t>"مَنْ عَادَى لِي وَلِيًّا فَقْد آذَنْتهُ بِالْحَرْبِ، وَمَا تَقَرَّبَ إلَيَّ عَبْدِي بِشَيْءٍ أَحَبَّ إلَيَّ مِمَّا افْتَرَضْتُهُ عَلَيْهِ، وَلَا يَزَالُ عَبْدِي يَتَقَرَّبُ إلَيَّ بِالنَّوَافِلِ حَتَّى أُحِبَّهُ، فَإِذَا أَحْبَبْتُهُ كُنْت سَمْعَهُ الَّذِي يَسْمَعُ بِهِ، وَبَصَرَهُ الَّذِي يُبْصِرُ بِهِ، وَيَدَهُ الَّتِي يَبْطِشُ بِهَا، وَرِجْلَهُ الَّتِي يَمْشِي بِهَا، وَلَئِنْ سَأَلَنِي لَأُعْطِيَنَّهُ، وَلَئِنْ اسْتَعَاذَنِي لَأُعِيذَنَّهُ".</a:t>
            </a:r>
            <a:endParaRPr lang="en-GB" b="0" i="0" dirty="0">
              <a:solidFill>
                <a:srgbClr val="000000"/>
              </a:solidFill>
              <a:effectLst/>
              <a:latin typeface="KFGQPC Uthman Taha Naskh" panose="02000000000000000000" pitchFamily="2" charset="-78"/>
              <a:cs typeface="KFGQPC Uthman Taha Naskh" panose="02000000000000000000" pitchFamily="2" charset="-78"/>
            </a:endParaRPr>
          </a:p>
          <a:p>
            <a:pPr marL="0" indent="0">
              <a:buNone/>
            </a:pPr>
            <a:endParaRPr lang="en-GB" b="0" i="0" dirty="0">
              <a:solidFill>
                <a:srgbClr val="000000"/>
              </a:solidFill>
              <a:effectLst/>
              <a:cs typeface="KFGQPC Uthman Taha Naskh" panose="02000000000000000000" pitchFamily="2" charset="-78"/>
            </a:endParaRPr>
          </a:p>
          <a:p>
            <a:pPr marL="0" indent="0">
              <a:buNone/>
            </a:pPr>
            <a:r>
              <a:rPr lang="en-GB" b="0" i="0" dirty="0">
                <a:solidFill>
                  <a:srgbClr val="08081A"/>
                </a:solidFill>
                <a:effectLst/>
                <a:latin typeface="Akzidenz Roman"/>
              </a:rPr>
              <a:t>Whosoever shows enmity to a </a:t>
            </a:r>
            <a:r>
              <a:rPr lang="en-GB" b="0" i="0" dirty="0" err="1">
                <a:solidFill>
                  <a:srgbClr val="08081A"/>
                </a:solidFill>
                <a:effectLst/>
                <a:latin typeface="Akzidenz Roman"/>
              </a:rPr>
              <a:t>wali</a:t>
            </a:r>
            <a:r>
              <a:rPr lang="en-GB" b="0" i="0" dirty="0">
                <a:solidFill>
                  <a:srgbClr val="08081A"/>
                </a:solidFill>
                <a:effectLst/>
                <a:latin typeface="Akzidenz Roman"/>
              </a:rPr>
              <a:t> of Mine, then I have declared war against him.</a:t>
            </a:r>
          </a:p>
          <a:p>
            <a:pPr marL="0" indent="0">
              <a:buNone/>
            </a:pPr>
            <a:r>
              <a:rPr lang="en-GB" b="0" i="0" dirty="0">
                <a:solidFill>
                  <a:srgbClr val="08081A"/>
                </a:solidFill>
                <a:effectLst/>
                <a:latin typeface="Akzidenz Roman"/>
              </a:rPr>
              <a:t>My servant does not draw near to Me with anything more loved to Me than the religious duties I have obligated upon him.</a:t>
            </a:r>
          </a:p>
          <a:p>
            <a:pPr marL="0" indent="0">
              <a:buNone/>
            </a:pPr>
            <a:r>
              <a:rPr lang="en-GB" b="0" i="0" dirty="0">
                <a:solidFill>
                  <a:srgbClr val="08081A"/>
                </a:solidFill>
                <a:effectLst/>
                <a:latin typeface="Akzidenz Roman"/>
              </a:rPr>
              <a:t>My servant continues to draw near to me with </a:t>
            </a:r>
            <a:r>
              <a:rPr lang="en-GB" b="0" i="0" dirty="0" err="1">
                <a:solidFill>
                  <a:srgbClr val="08081A"/>
                </a:solidFill>
                <a:effectLst/>
                <a:latin typeface="Akzidenz Roman"/>
              </a:rPr>
              <a:t>nafil</a:t>
            </a:r>
            <a:r>
              <a:rPr lang="en-GB" b="0" i="0" dirty="0">
                <a:solidFill>
                  <a:srgbClr val="08081A"/>
                </a:solidFill>
                <a:effectLst/>
                <a:latin typeface="Akzidenz Roman"/>
              </a:rPr>
              <a:t> deeds until I Love him.</a:t>
            </a:r>
          </a:p>
          <a:p>
            <a:pPr marL="0" indent="0">
              <a:buNone/>
            </a:pPr>
            <a:r>
              <a:rPr lang="en-GB" b="0" i="0" dirty="0">
                <a:solidFill>
                  <a:srgbClr val="08081A"/>
                </a:solidFill>
                <a:effectLst/>
                <a:latin typeface="Akzidenz Roman"/>
              </a:rPr>
              <a:t>When I Love him, I am his hearing with which he hears, and his sight with which he sees, and his hand with which he strikes, and his foot with which he walks. Were he to ask [something] of Me, I would surely give it to him; and were he to seek refuge with Me, I would surely grant him refuge.’ </a:t>
            </a:r>
            <a:endParaRPr lang="en-GB" dirty="0"/>
          </a:p>
        </p:txBody>
      </p:sp>
      <p:sp>
        <p:nvSpPr>
          <p:cNvPr id="4" name="Slide Number Placeholder 3"/>
          <p:cNvSpPr>
            <a:spLocks noGrp="1"/>
          </p:cNvSpPr>
          <p:nvPr>
            <p:ph type="sldNum" sz="quarter" idx="5"/>
          </p:nvPr>
        </p:nvSpPr>
        <p:spPr/>
        <p:txBody>
          <a:bodyPr/>
          <a:lstStyle/>
          <a:p>
            <a:fld id="{A8AB6D05-F425-40F3-B521-6634CA294033}" type="slidenum">
              <a:rPr lang="en-GB" smtClean="0"/>
              <a:t>26</a:t>
            </a:fld>
            <a:endParaRPr lang="en-GB"/>
          </a:p>
        </p:txBody>
      </p:sp>
    </p:spTree>
    <p:extLst>
      <p:ext uri="{BB962C8B-B14F-4D97-AF65-F5344CB8AC3E}">
        <p14:creationId xmlns:p14="http://schemas.microsoft.com/office/powerpoint/2010/main" val="155317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A8AB6D05-F425-40F3-B521-6634CA294033}" type="slidenum">
              <a:rPr lang="en-GB" smtClean="0"/>
              <a:t>27</a:t>
            </a:fld>
            <a:endParaRPr lang="en-GB"/>
          </a:p>
        </p:txBody>
      </p:sp>
    </p:spTree>
    <p:extLst>
      <p:ext uri="{BB962C8B-B14F-4D97-AF65-F5344CB8AC3E}">
        <p14:creationId xmlns:p14="http://schemas.microsoft.com/office/powerpoint/2010/main" val="325924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A8AB6D05-F425-40F3-B521-6634CA294033}" type="slidenum">
              <a:rPr lang="en-GB" smtClean="0"/>
              <a:t>28</a:t>
            </a:fld>
            <a:endParaRPr lang="en-GB"/>
          </a:p>
        </p:txBody>
      </p:sp>
    </p:spTree>
    <p:extLst>
      <p:ext uri="{BB962C8B-B14F-4D97-AF65-F5344CB8AC3E}">
        <p14:creationId xmlns:p14="http://schemas.microsoft.com/office/powerpoint/2010/main" val="17999890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EG" sz="1200" dirty="0">
                <a:solidFill>
                  <a:srgbClr val="0000CC"/>
                </a:solidFill>
                <a:latin typeface="KFGQPC Uthman Taha Naskh" panose="02000000000000000000" pitchFamily="2" charset="-78"/>
                <a:cs typeface="KFGQPC Uthman Taha Naskh" panose="02000000000000000000" pitchFamily="2" charset="-78"/>
              </a:rPr>
              <a:t> وَمَا كَانَ رَبُّكَ نَسِيًّا</a:t>
            </a:r>
            <a:endParaRPr lang="en-GB" sz="1200" b="1" dirty="0">
              <a:solidFill>
                <a:srgbClr val="0000CC"/>
              </a:solidFill>
              <a:cs typeface="KFGQPC Uthman Taha Naskh" panose="02000000000000000000" pitchFamily="2" charset="-78"/>
            </a:endParaRPr>
          </a:p>
        </p:txBody>
      </p:sp>
      <p:sp>
        <p:nvSpPr>
          <p:cNvPr id="4" name="Slide Number Placeholder 3"/>
          <p:cNvSpPr>
            <a:spLocks noGrp="1"/>
          </p:cNvSpPr>
          <p:nvPr>
            <p:ph type="sldNum" sz="quarter" idx="5"/>
          </p:nvPr>
        </p:nvSpPr>
        <p:spPr/>
        <p:txBody>
          <a:bodyPr/>
          <a:lstStyle/>
          <a:p>
            <a:fld id="{A8AB6D05-F425-40F3-B521-6634CA294033}" type="slidenum">
              <a:rPr lang="en-GB" smtClean="0"/>
              <a:t>32</a:t>
            </a:fld>
            <a:endParaRPr lang="en-GB"/>
          </a:p>
        </p:txBody>
      </p:sp>
    </p:spTree>
    <p:extLst>
      <p:ext uri="{BB962C8B-B14F-4D97-AF65-F5344CB8AC3E}">
        <p14:creationId xmlns:p14="http://schemas.microsoft.com/office/powerpoint/2010/main" val="1033699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solidFill>
                  <a:srgbClr val="005500"/>
                </a:solidFill>
                <a:effectLst/>
                <a:latin typeface="+mj-lt"/>
              </a:rPr>
              <a:t>Have you started </a:t>
            </a:r>
            <a:r>
              <a:rPr lang="en-GB" b="1" i="0" dirty="0" err="1">
                <a:solidFill>
                  <a:srgbClr val="005500"/>
                </a:solidFill>
                <a:effectLst/>
                <a:latin typeface="+mj-lt"/>
              </a:rPr>
              <a:t>tajahhud</a:t>
            </a:r>
            <a:r>
              <a:rPr lang="en-GB" b="1" i="0" dirty="0">
                <a:solidFill>
                  <a:srgbClr val="005500"/>
                </a:solidFill>
                <a:effectLst/>
                <a:latin typeface="+mj-lt"/>
              </a:rPr>
              <a:t>, </a:t>
            </a:r>
            <a:r>
              <a:rPr lang="en-GB" b="1" i="0" dirty="0" err="1">
                <a:solidFill>
                  <a:srgbClr val="005500"/>
                </a:solidFill>
                <a:effectLst/>
                <a:latin typeface="+mj-lt"/>
              </a:rPr>
              <a:t>fajr</a:t>
            </a:r>
            <a:r>
              <a:rPr lang="en-GB" b="1" i="0" dirty="0">
                <a:solidFill>
                  <a:srgbClr val="005500"/>
                </a:solidFill>
                <a:effectLst/>
                <a:latin typeface="+mj-lt"/>
              </a:rPr>
              <a:t>, </a:t>
            </a:r>
            <a:r>
              <a:rPr lang="en-GB" b="1" i="0" dirty="0" err="1">
                <a:solidFill>
                  <a:srgbClr val="005500"/>
                </a:solidFill>
                <a:effectLst/>
                <a:latin typeface="+mj-lt"/>
              </a:rPr>
              <a:t>isha</a:t>
            </a:r>
            <a:r>
              <a:rPr lang="en-GB" b="1" i="0" dirty="0">
                <a:solidFill>
                  <a:srgbClr val="005500"/>
                </a:solidFill>
                <a:effectLst/>
                <a:latin typeface="+mj-lt"/>
              </a:rPr>
              <a:t>? Increased in daily Quran Arabic and English?</a:t>
            </a:r>
          </a:p>
          <a:p>
            <a:r>
              <a:rPr lang="en-GB" b="1" i="0" dirty="0">
                <a:solidFill>
                  <a:srgbClr val="005500"/>
                </a:solidFill>
                <a:effectLst/>
                <a:latin typeface="+mj-lt"/>
              </a:rPr>
              <a:t>Read the </a:t>
            </a:r>
            <a:r>
              <a:rPr lang="en-GB" b="1" i="0" dirty="0" err="1">
                <a:solidFill>
                  <a:srgbClr val="005500"/>
                </a:solidFill>
                <a:effectLst/>
                <a:latin typeface="+mj-lt"/>
              </a:rPr>
              <a:t>Seerah</a:t>
            </a:r>
            <a:r>
              <a:rPr lang="en-GB" b="1" i="0" dirty="0">
                <a:solidFill>
                  <a:srgbClr val="005500"/>
                </a:solidFill>
                <a:effectLst/>
                <a:latin typeface="+mj-lt"/>
              </a:rPr>
              <a:t> and Qur’anic stories? Stopped lying, cheating, haram, interest, backbiting, fraud?</a:t>
            </a:r>
          </a:p>
          <a:p>
            <a:r>
              <a:rPr lang="en-GB" b="1" i="0" dirty="0">
                <a:solidFill>
                  <a:srgbClr val="005500"/>
                </a:solidFill>
                <a:effectLst/>
                <a:latin typeface="+mj-lt"/>
              </a:rPr>
              <a:t>Have you increased in dua, patience, are you back on the path?</a:t>
            </a:r>
          </a:p>
          <a:p>
            <a:r>
              <a:rPr lang="en-GB" b="1" i="0" dirty="0">
                <a:solidFill>
                  <a:srgbClr val="005500"/>
                </a:solidFill>
                <a:effectLst/>
                <a:latin typeface="+mj-lt"/>
              </a:rPr>
              <a:t>They haven’t stopped – Gazan’s – They’ve increased! Have you?</a:t>
            </a:r>
            <a:endParaRPr lang="ar-EG" b="1" i="0" dirty="0">
              <a:solidFill>
                <a:srgbClr val="005500"/>
              </a:solidFill>
              <a:effectLst/>
              <a:latin typeface="+mj-lt"/>
            </a:endParaRPr>
          </a:p>
        </p:txBody>
      </p:sp>
      <p:sp>
        <p:nvSpPr>
          <p:cNvPr id="4" name="Slide Number Placeholder 3"/>
          <p:cNvSpPr>
            <a:spLocks noGrp="1"/>
          </p:cNvSpPr>
          <p:nvPr>
            <p:ph type="sldNum" sz="quarter" idx="5"/>
          </p:nvPr>
        </p:nvSpPr>
        <p:spPr/>
        <p:txBody>
          <a:bodyPr/>
          <a:lstStyle/>
          <a:p>
            <a:fld id="{A8AB6D05-F425-40F3-B521-6634CA294033}" type="slidenum">
              <a:rPr lang="en-GB" smtClean="0"/>
              <a:t>3</a:t>
            </a:fld>
            <a:endParaRPr lang="en-GB"/>
          </a:p>
        </p:txBody>
      </p:sp>
    </p:spTree>
    <p:extLst>
      <p:ext uri="{BB962C8B-B14F-4D97-AF65-F5344CB8AC3E}">
        <p14:creationId xmlns:p14="http://schemas.microsoft.com/office/powerpoint/2010/main" val="31381936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AB6D05-F425-40F3-B521-6634CA294033}" type="slidenum">
              <a:rPr lang="en-GB" smtClean="0"/>
              <a:t>35</a:t>
            </a:fld>
            <a:endParaRPr lang="en-GB"/>
          </a:p>
        </p:txBody>
      </p:sp>
    </p:spTree>
    <p:extLst>
      <p:ext uri="{BB962C8B-B14F-4D97-AF65-F5344CB8AC3E}">
        <p14:creationId xmlns:p14="http://schemas.microsoft.com/office/powerpoint/2010/main" val="14685702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AB6D05-F425-40F3-B521-6634CA294033}" type="slidenum">
              <a:rPr lang="en-GB" smtClean="0"/>
              <a:t>36</a:t>
            </a:fld>
            <a:endParaRPr lang="en-GB"/>
          </a:p>
        </p:txBody>
      </p:sp>
    </p:spTree>
    <p:extLst>
      <p:ext uri="{BB962C8B-B14F-4D97-AF65-F5344CB8AC3E}">
        <p14:creationId xmlns:p14="http://schemas.microsoft.com/office/powerpoint/2010/main" val="18480434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560246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GB" sz="1200" b="1" dirty="0">
              <a:latin typeface="+mj-lt"/>
              <a:cs typeface="KFGQPC Uthman Taha Naskh" panose="02000000000000000000" pitchFamily="2" charset="-78"/>
            </a:endParaRPr>
          </a:p>
        </p:txBody>
      </p:sp>
      <p:sp>
        <p:nvSpPr>
          <p:cNvPr id="4" name="Slide Number Placeholder 3"/>
          <p:cNvSpPr>
            <a:spLocks noGrp="1"/>
          </p:cNvSpPr>
          <p:nvPr>
            <p:ph type="sldNum" sz="quarter" idx="5"/>
          </p:nvPr>
        </p:nvSpPr>
        <p:spPr/>
        <p:txBody>
          <a:bodyPr/>
          <a:lstStyle/>
          <a:p>
            <a:fld id="{A8AB6D05-F425-40F3-B521-6634CA294033}" type="slidenum">
              <a:rPr lang="en-GB" smtClean="0"/>
              <a:t>4</a:t>
            </a:fld>
            <a:endParaRPr lang="en-GB"/>
          </a:p>
        </p:txBody>
      </p:sp>
    </p:spTree>
    <p:extLst>
      <p:ext uri="{BB962C8B-B14F-4D97-AF65-F5344CB8AC3E}">
        <p14:creationId xmlns:p14="http://schemas.microsoft.com/office/powerpoint/2010/main" val="2576241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EG" sz="1200" dirty="0">
                <a:solidFill>
                  <a:srgbClr val="0000CC"/>
                </a:solidFill>
                <a:latin typeface="KFGQPC Uthman Taha Naskh" panose="02000000000000000000" pitchFamily="2" charset="-78"/>
                <a:cs typeface="KFGQPC Uthman Taha Naskh" panose="02000000000000000000" pitchFamily="2" charset="-78"/>
              </a:rPr>
              <a:t>تَبَارَكَ الَّذِي بِيَدِهِ الْمُلْكُ وَهُوَ عَلَىٰ كُلِّ شَيْءٍ قَدِيرٌ الَّذِي خَلَقَ الْمَوْتَ وَالْحَيَاةَ لِيَبْلُوَكُمْ أَيُّكُمْ أَحْسَنُ عَمَلًا وَهُوَ الْعَزِيزُ الْغَفُورُ </a:t>
            </a:r>
            <a:endParaRPr lang="en-GB" sz="1200" dirty="0">
              <a:solidFill>
                <a:srgbClr val="0000CC"/>
              </a:solidFill>
              <a:latin typeface="KFGQPC Uthman Taha Naskh" panose="02000000000000000000" pitchFamily="2" charset="-78"/>
              <a:cs typeface="KFGQPC Uthman Taha Naskh" panose="02000000000000000000" pitchFamily="2" charset="-78"/>
            </a:endParaRPr>
          </a:p>
          <a:p>
            <a:endParaRPr lang="ar-EG" b="0" i="0" dirty="0">
              <a:solidFill>
                <a:srgbClr val="005500"/>
              </a:solidFill>
              <a:effectLst/>
              <a:latin typeface="hafs"/>
            </a:endParaRPr>
          </a:p>
        </p:txBody>
      </p:sp>
      <p:sp>
        <p:nvSpPr>
          <p:cNvPr id="4" name="Slide Number Placeholder 3"/>
          <p:cNvSpPr>
            <a:spLocks noGrp="1"/>
          </p:cNvSpPr>
          <p:nvPr>
            <p:ph type="sldNum" sz="quarter" idx="5"/>
          </p:nvPr>
        </p:nvSpPr>
        <p:spPr/>
        <p:txBody>
          <a:bodyPr/>
          <a:lstStyle/>
          <a:p>
            <a:fld id="{A8AB6D05-F425-40F3-B521-6634CA294033}" type="slidenum">
              <a:rPr lang="en-GB" smtClean="0"/>
              <a:t>5</a:t>
            </a:fld>
            <a:endParaRPr lang="en-GB"/>
          </a:p>
        </p:txBody>
      </p:sp>
    </p:spTree>
    <p:extLst>
      <p:ext uri="{BB962C8B-B14F-4D97-AF65-F5344CB8AC3E}">
        <p14:creationId xmlns:p14="http://schemas.microsoft.com/office/powerpoint/2010/main" val="4255071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b="0" i="0" dirty="0">
              <a:solidFill>
                <a:srgbClr val="005500"/>
              </a:solidFill>
              <a:effectLst/>
              <a:latin typeface="hafs"/>
            </a:endParaRPr>
          </a:p>
        </p:txBody>
      </p:sp>
      <p:sp>
        <p:nvSpPr>
          <p:cNvPr id="4" name="Slide Number Placeholder 3"/>
          <p:cNvSpPr>
            <a:spLocks noGrp="1"/>
          </p:cNvSpPr>
          <p:nvPr>
            <p:ph type="sldNum" sz="quarter" idx="5"/>
          </p:nvPr>
        </p:nvSpPr>
        <p:spPr/>
        <p:txBody>
          <a:bodyPr/>
          <a:lstStyle/>
          <a:p>
            <a:fld id="{A8AB6D05-F425-40F3-B521-6634CA294033}" type="slidenum">
              <a:rPr lang="en-GB" smtClean="0"/>
              <a:t>6</a:t>
            </a:fld>
            <a:endParaRPr lang="en-GB"/>
          </a:p>
        </p:txBody>
      </p:sp>
    </p:spTree>
    <p:extLst>
      <p:ext uri="{BB962C8B-B14F-4D97-AF65-F5344CB8AC3E}">
        <p14:creationId xmlns:p14="http://schemas.microsoft.com/office/powerpoint/2010/main" val="4164313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EG" sz="1200" dirty="0">
                <a:solidFill>
                  <a:srgbClr val="0000CC"/>
                </a:solidFill>
                <a:latin typeface="KFGQPC Uthman Taha Naskh" panose="02000000000000000000" pitchFamily="2" charset="-78"/>
                <a:cs typeface="KFGQPC Uthman Taha Naskh" panose="02000000000000000000" pitchFamily="2" charset="-78"/>
              </a:rPr>
              <a:t>لَا يُسْأَلُ عَمَّا يَفْعَلُ وَهُمْ يُسْأَلُونَ ‎</a:t>
            </a:r>
          </a:p>
          <a:p>
            <a:r>
              <a:rPr lang="ar-EG" b="0" i="0" dirty="0">
                <a:solidFill>
                  <a:srgbClr val="000000"/>
                </a:solidFill>
                <a:effectLst/>
                <a:latin typeface="hafs"/>
              </a:rPr>
              <a:t>وَلَتُسْأَلُنَّ عَمَّا كُنتُمْ تَعْمَلُونَ</a:t>
            </a:r>
            <a:endParaRPr lang="ar-EG" b="0" i="0" dirty="0">
              <a:solidFill>
                <a:srgbClr val="005500"/>
              </a:solidFill>
              <a:effectLst/>
              <a:latin typeface="hafs"/>
            </a:endParaRPr>
          </a:p>
        </p:txBody>
      </p:sp>
      <p:sp>
        <p:nvSpPr>
          <p:cNvPr id="4" name="Slide Number Placeholder 3"/>
          <p:cNvSpPr>
            <a:spLocks noGrp="1"/>
          </p:cNvSpPr>
          <p:nvPr>
            <p:ph type="sldNum" sz="quarter" idx="5"/>
          </p:nvPr>
        </p:nvSpPr>
        <p:spPr/>
        <p:txBody>
          <a:bodyPr/>
          <a:lstStyle/>
          <a:p>
            <a:fld id="{A8AB6D05-F425-40F3-B521-6634CA294033}" type="slidenum">
              <a:rPr lang="en-GB" smtClean="0"/>
              <a:t>7</a:t>
            </a:fld>
            <a:endParaRPr lang="en-GB"/>
          </a:p>
        </p:txBody>
      </p:sp>
    </p:spTree>
    <p:extLst>
      <p:ext uri="{BB962C8B-B14F-4D97-AF65-F5344CB8AC3E}">
        <p14:creationId xmlns:p14="http://schemas.microsoft.com/office/powerpoint/2010/main" val="123874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EG" sz="1200" dirty="0">
                <a:solidFill>
                  <a:srgbClr val="0000CC"/>
                </a:solidFill>
                <a:latin typeface="KFGQPC Uthman Taha Naskh" panose="02000000000000000000" pitchFamily="2" charset="-78"/>
                <a:cs typeface="KFGQPC Uthman Taha Naskh" panose="02000000000000000000" pitchFamily="2" charset="-78"/>
              </a:rPr>
              <a:t>هُوَ اللَّهُ الَّذِي لَا إِلَٰهَ إِلَّا هُوَ عَالِمُ الْغَيْبِ وَالشَّهَادَةِ هُوَ الرَّحْمَٰنُ الرَّحِيمُ</a:t>
            </a:r>
            <a:endParaRPr lang="en-GB" sz="1200" dirty="0">
              <a:solidFill>
                <a:srgbClr val="0000CC"/>
              </a:solidFill>
              <a:latin typeface="KFGQPC Uthman Taha Naskh" panose="02000000000000000000" pitchFamily="2" charset="-78"/>
              <a:cs typeface="KFGQPC Uthman Taha Naskh" panose="02000000000000000000" pitchFamily="2"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ar-EG" sz="1200" dirty="0">
                <a:solidFill>
                  <a:srgbClr val="0000CC"/>
                </a:solidFill>
                <a:latin typeface="KFGQPC Uthman Taha Naskh" panose="02000000000000000000" pitchFamily="2" charset="-78"/>
                <a:cs typeface="KFGQPC Uthman Taha Naskh" panose="02000000000000000000" pitchFamily="2" charset="-78"/>
              </a:rPr>
              <a:t>  هُوَ اللَّهُ الَّذِي لَا إِلَٰهَ إِلَّا هُوَ الْمَلِكُ الْقُدُّوسُ السَّلَامُ الْمُؤْمِنُ الْمُهَيْمِنُ الْعَزِيزُ الْجَبَّارُ الْمُتَكَبِّرُ سُبْحَانَ اللَّهِ عَمَّا يُشْرِكُونَ</a:t>
            </a:r>
            <a:endParaRPr lang="en-GB" sz="1200" dirty="0">
              <a:solidFill>
                <a:srgbClr val="0000CC"/>
              </a:solidFill>
              <a:latin typeface="KFGQPC Uthman Taha Naskh" panose="02000000000000000000" pitchFamily="2" charset="-78"/>
              <a:cs typeface="KFGQPC Uthman Taha Naskh" panose="02000000000000000000" pitchFamily="2"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ar-EG" sz="1200" dirty="0">
                <a:solidFill>
                  <a:srgbClr val="0000CC"/>
                </a:solidFill>
                <a:latin typeface="KFGQPC Uthman Taha Naskh" panose="02000000000000000000" pitchFamily="2" charset="-78"/>
                <a:cs typeface="KFGQPC Uthman Taha Naskh" panose="02000000000000000000" pitchFamily="2" charset="-78"/>
              </a:rPr>
              <a:t> وَ اللَّهُ الْخَالِقُ الْبَارِئُ الْمُصَوِّرُ لَهُ الْأَسْمَاءُ الْحُسْنَىٰ يُسَبِّحُ لَهُ مَا فِي السَّمَاوَاتِ وَالْأَرْضِ وَهُوَ الْعَزِيزُ الْحَكِيمُ</a:t>
            </a:r>
            <a:endParaRPr lang="ar-EG" sz="1200" b="1" dirty="0">
              <a:solidFill>
                <a:srgbClr val="0000CC"/>
              </a:solidFill>
              <a:latin typeface="KFGQPC Uthman Taha Naskh" panose="02000000000000000000" pitchFamily="2" charset="-78"/>
              <a:cs typeface="KFGQPC Uthman Taha Naskh" panose="02000000000000000000" pitchFamily="2" charset="-78"/>
            </a:endParaRPr>
          </a:p>
        </p:txBody>
      </p:sp>
      <p:sp>
        <p:nvSpPr>
          <p:cNvPr id="4" name="Slide Number Placeholder 3"/>
          <p:cNvSpPr>
            <a:spLocks noGrp="1"/>
          </p:cNvSpPr>
          <p:nvPr>
            <p:ph type="sldNum" sz="quarter" idx="5"/>
          </p:nvPr>
        </p:nvSpPr>
        <p:spPr/>
        <p:txBody>
          <a:bodyPr/>
          <a:lstStyle/>
          <a:p>
            <a:fld id="{A8AB6D05-F425-40F3-B521-6634CA294033}" type="slidenum">
              <a:rPr lang="en-GB" smtClean="0"/>
              <a:t>8</a:t>
            </a:fld>
            <a:endParaRPr lang="en-GB"/>
          </a:p>
        </p:txBody>
      </p:sp>
    </p:spTree>
    <p:extLst>
      <p:ext uri="{BB962C8B-B14F-4D97-AF65-F5344CB8AC3E}">
        <p14:creationId xmlns:p14="http://schemas.microsoft.com/office/powerpoint/2010/main" val="3509655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latin typeface="+mj-lt"/>
              </a:rPr>
              <a:t>Rahmaan</a:t>
            </a:r>
            <a:r>
              <a:rPr lang="en-GB" sz="1200" b="1" dirty="0">
                <a:latin typeface="+mj-lt"/>
              </a:rPr>
              <a:t> and Raheem isn’t based on our interpretations or the way we expect</a:t>
            </a:r>
          </a:p>
          <a:p>
            <a:endParaRPr lang="ar-EG" b="0" i="0" dirty="0">
              <a:solidFill>
                <a:srgbClr val="005500"/>
              </a:solidFill>
              <a:effectLst/>
              <a:latin typeface="hafs"/>
            </a:endParaRPr>
          </a:p>
        </p:txBody>
      </p:sp>
      <p:sp>
        <p:nvSpPr>
          <p:cNvPr id="4" name="Slide Number Placeholder 3"/>
          <p:cNvSpPr>
            <a:spLocks noGrp="1"/>
          </p:cNvSpPr>
          <p:nvPr>
            <p:ph type="sldNum" sz="quarter" idx="5"/>
          </p:nvPr>
        </p:nvSpPr>
        <p:spPr/>
        <p:txBody>
          <a:bodyPr/>
          <a:lstStyle/>
          <a:p>
            <a:fld id="{A8AB6D05-F425-40F3-B521-6634CA294033}" type="slidenum">
              <a:rPr lang="en-GB" smtClean="0"/>
              <a:t>9</a:t>
            </a:fld>
            <a:endParaRPr lang="en-GB"/>
          </a:p>
        </p:txBody>
      </p:sp>
    </p:spTree>
    <p:extLst>
      <p:ext uri="{BB962C8B-B14F-4D97-AF65-F5344CB8AC3E}">
        <p14:creationId xmlns:p14="http://schemas.microsoft.com/office/powerpoint/2010/main" val="3580010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3D109B4-9485-4126-A2B3-1D1DA2DBC7A8}" type="datetimeFigureOut">
              <a:rPr lang="en-GB" smtClean="0"/>
              <a:t>22/11/23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AE336D-BC3D-489A-BEFD-26767729C7E5}" type="slidenum">
              <a:rPr lang="en-GB" smtClean="0"/>
              <a:t>‹#›</a:t>
            </a:fld>
            <a:endParaRPr lang="en-GB"/>
          </a:p>
        </p:txBody>
      </p:sp>
    </p:spTree>
    <p:extLst>
      <p:ext uri="{BB962C8B-B14F-4D97-AF65-F5344CB8AC3E}">
        <p14:creationId xmlns:p14="http://schemas.microsoft.com/office/powerpoint/2010/main" val="866479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3D109B4-9485-4126-A2B3-1D1DA2DBC7A8}" type="datetimeFigureOut">
              <a:rPr lang="en-GB" smtClean="0"/>
              <a:t>22/11/23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AE336D-BC3D-489A-BEFD-26767729C7E5}" type="slidenum">
              <a:rPr lang="en-GB" smtClean="0"/>
              <a:t>‹#›</a:t>
            </a:fld>
            <a:endParaRPr lang="en-GB"/>
          </a:p>
        </p:txBody>
      </p:sp>
    </p:spTree>
    <p:extLst>
      <p:ext uri="{BB962C8B-B14F-4D97-AF65-F5344CB8AC3E}">
        <p14:creationId xmlns:p14="http://schemas.microsoft.com/office/powerpoint/2010/main" val="3166741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3D109B4-9485-4126-A2B3-1D1DA2DBC7A8}" type="datetimeFigureOut">
              <a:rPr lang="en-GB" smtClean="0"/>
              <a:t>22/11/23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AE336D-BC3D-489A-BEFD-26767729C7E5}" type="slidenum">
              <a:rPr lang="en-GB" smtClean="0"/>
              <a:t>‹#›</a:t>
            </a:fld>
            <a:endParaRPr lang="en-GB"/>
          </a:p>
        </p:txBody>
      </p:sp>
    </p:spTree>
    <p:extLst>
      <p:ext uri="{BB962C8B-B14F-4D97-AF65-F5344CB8AC3E}">
        <p14:creationId xmlns:p14="http://schemas.microsoft.com/office/powerpoint/2010/main" val="1492368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3D109B4-9485-4126-A2B3-1D1DA2DBC7A8}" type="datetimeFigureOut">
              <a:rPr lang="en-GB" smtClean="0"/>
              <a:t>22/11/23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AE336D-BC3D-489A-BEFD-26767729C7E5}" type="slidenum">
              <a:rPr lang="en-GB" smtClean="0"/>
              <a:t>‹#›</a:t>
            </a:fld>
            <a:endParaRPr lang="en-GB"/>
          </a:p>
        </p:txBody>
      </p:sp>
    </p:spTree>
    <p:extLst>
      <p:ext uri="{BB962C8B-B14F-4D97-AF65-F5344CB8AC3E}">
        <p14:creationId xmlns:p14="http://schemas.microsoft.com/office/powerpoint/2010/main" val="151253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D109B4-9485-4126-A2B3-1D1DA2DBC7A8}" type="datetimeFigureOut">
              <a:rPr lang="en-GB" smtClean="0"/>
              <a:t>22/11/23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AE336D-BC3D-489A-BEFD-26767729C7E5}" type="slidenum">
              <a:rPr lang="en-GB" smtClean="0"/>
              <a:t>‹#›</a:t>
            </a:fld>
            <a:endParaRPr lang="en-GB"/>
          </a:p>
        </p:txBody>
      </p:sp>
    </p:spTree>
    <p:extLst>
      <p:ext uri="{BB962C8B-B14F-4D97-AF65-F5344CB8AC3E}">
        <p14:creationId xmlns:p14="http://schemas.microsoft.com/office/powerpoint/2010/main" val="4285081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3D109B4-9485-4126-A2B3-1D1DA2DBC7A8}" type="datetimeFigureOut">
              <a:rPr lang="en-GB" smtClean="0"/>
              <a:t>22/11/23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AE336D-BC3D-489A-BEFD-26767729C7E5}" type="slidenum">
              <a:rPr lang="en-GB" smtClean="0"/>
              <a:t>‹#›</a:t>
            </a:fld>
            <a:endParaRPr lang="en-GB"/>
          </a:p>
        </p:txBody>
      </p:sp>
    </p:spTree>
    <p:extLst>
      <p:ext uri="{BB962C8B-B14F-4D97-AF65-F5344CB8AC3E}">
        <p14:creationId xmlns:p14="http://schemas.microsoft.com/office/powerpoint/2010/main" val="2319420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3D109B4-9485-4126-A2B3-1D1DA2DBC7A8}" type="datetimeFigureOut">
              <a:rPr lang="en-GB" smtClean="0"/>
              <a:t>22/11/23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AE336D-BC3D-489A-BEFD-26767729C7E5}" type="slidenum">
              <a:rPr lang="en-GB" smtClean="0"/>
              <a:t>‹#›</a:t>
            </a:fld>
            <a:endParaRPr lang="en-GB"/>
          </a:p>
        </p:txBody>
      </p:sp>
    </p:spTree>
    <p:extLst>
      <p:ext uri="{BB962C8B-B14F-4D97-AF65-F5344CB8AC3E}">
        <p14:creationId xmlns:p14="http://schemas.microsoft.com/office/powerpoint/2010/main" val="245091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3D109B4-9485-4126-A2B3-1D1DA2DBC7A8}" type="datetimeFigureOut">
              <a:rPr lang="en-GB" smtClean="0"/>
              <a:t>22/11/23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AE336D-BC3D-489A-BEFD-26767729C7E5}" type="slidenum">
              <a:rPr lang="en-GB" smtClean="0"/>
              <a:t>‹#›</a:t>
            </a:fld>
            <a:endParaRPr lang="en-GB"/>
          </a:p>
        </p:txBody>
      </p:sp>
    </p:spTree>
    <p:extLst>
      <p:ext uri="{BB962C8B-B14F-4D97-AF65-F5344CB8AC3E}">
        <p14:creationId xmlns:p14="http://schemas.microsoft.com/office/powerpoint/2010/main" val="1793660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D109B4-9485-4126-A2B3-1D1DA2DBC7A8}" type="datetimeFigureOut">
              <a:rPr lang="en-GB" smtClean="0"/>
              <a:t>22/11/23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AE336D-BC3D-489A-BEFD-26767729C7E5}" type="slidenum">
              <a:rPr lang="en-GB" smtClean="0"/>
              <a:t>‹#›</a:t>
            </a:fld>
            <a:endParaRPr lang="en-GB"/>
          </a:p>
        </p:txBody>
      </p:sp>
    </p:spTree>
    <p:extLst>
      <p:ext uri="{BB962C8B-B14F-4D97-AF65-F5344CB8AC3E}">
        <p14:creationId xmlns:p14="http://schemas.microsoft.com/office/powerpoint/2010/main" val="2369214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D109B4-9485-4126-A2B3-1D1DA2DBC7A8}" type="datetimeFigureOut">
              <a:rPr lang="en-GB" smtClean="0"/>
              <a:t>22/11/23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AE336D-BC3D-489A-BEFD-26767729C7E5}" type="slidenum">
              <a:rPr lang="en-GB" smtClean="0"/>
              <a:t>‹#›</a:t>
            </a:fld>
            <a:endParaRPr lang="en-GB"/>
          </a:p>
        </p:txBody>
      </p:sp>
    </p:spTree>
    <p:extLst>
      <p:ext uri="{BB962C8B-B14F-4D97-AF65-F5344CB8AC3E}">
        <p14:creationId xmlns:p14="http://schemas.microsoft.com/office/powerpoint/2010/main" val="30141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D109B4-9485-4126-A2B3-1D1DA2DBC7A8}" type="datetimeFigureOut">
              <a:rPr lang="en-GB" smtClean="0"/>
              <a:t>22/11/23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AE336D-BC3D-489A-BEFD-26767729C7E5}" type="slidenum">
              <a:rPr lang="en-GB" smtClean="0"/>
              <a:t>‹#›</a:t>
            </a:fld>
            <a:endParaRPr lang="en-GB"/>
          </a:p>
        </p:txBody>
      </p:sp>
    </p:spTree>
    <p:extLst>
      <p:ext uri="{BB962C8B-B14F-4D97-AF65-F5344CB8AC3E}">
        <p14:creationId xmlns:p14="http://schemas.microsoft.com/office/powerpoint/2010/main" val="328794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3D109B4-9485-4126-A2B3-1D1DA2DBC7A8}" type="datetimeFigureOut">
              <a:rPr lang="en-GB" smtClean="0"/>
              <a:t>22/11/23</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BAE336D-BC3D-489A-BEFD-26767729C7E5}" type="slidenum">
              <a:rPr lang="en-GB" smtClean="0"/>
              <a:t>‹#›</a:t>
            </a:fld>
            <a:endParaRPr lang="en-GB"/>
          </a:p>
        </p:txBody>
      </p:sp>
    </p:spTree>
    <p:extLst>
      <p:ext uri="{BB962C8B-B14F-4D97-AF65-F5344CB8AC3E}">
        <p14:creationId xmlns:p14="http://schemas.microsoft.com/office/powerpoint/2010/main" val="3722516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3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3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flag with a red white and black flag&#10;&#10;Description automatically generated">
            <a:extLst>
              <a:ext uri="{FF2B5EF4-FFF2-40B4-BE49-F238E27FC236}">
                <a16:creationId xmlns:a16="http://schemas.microsoft.com/office/drawing/2014/main" id="{FA726960-1321-1038-805C-71F55A939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8" name="Group 8"/>
          <p:cNvGrpSpPr/>
          <p:nvPr/>
        </p:nvGrpSpPr>
        <p:grpSpPr>
          <a:xfrm>
            <a:off x="1484579" y="146656"/>
            <a:ext cx="1222149" cy="293681"/>
            <a:chOff x="0" y="0"/>
            <a:chExt cx="680383" cy="163495"/>
          </a:xfrm>
        </p:grpSpPr>
        <p:sp>
          <p:nvSpPr>
            <p:cNvPr id="9" name="Freeform 9"/>
            <p:cNvSpPr/>
            <p:nvPr/>
          </p:nvSpPr>
          <p:spPr>
            <a:xfrm>
              <a:off x="0" y="0"/>
              <a:ext cx="680383" cy="163495"/>
            </a:xfrm>
            <a:custGeom>
              <a:avLst/>
              <a:gdLst/>
              <a:ahLst/>
              <a:cxnLst/>
              <a:rect l="l" t="t" r="r" b="b"/>
              <a:pathLst>
                <a:path w="680383" h="163495">
                  <a:moveTo>
                    <a:pt x="0" y="0"/>
                  </a:moveTo>
                  <a:lnTo>
                    <a:pt x="680383" y="0"/>
                  </a:lnTo>
                  <a:lnTo>
                    <a:pt x="680383" y="163495"/>
                  </a:lnTo>
                  <a:lnTo>
                    <a:pt x="0" y="163495"/>
                  </a:lnTo>
                  <a:close/>
                </a:path>
              </a:pathLst>
            </a:custGeom>
            <a:solidFill>
              <a:srgbClr val="000000"/>
            </a:solidFill>
            <a:ln w="19050" cap="sq">
              <a:solidFill>
                <a:srgbClr val="000000"/>
              </a:solidFill>
              <a:prstDash val="solid"/>
              <a:miter/>
            </a:ln>
          </p:spPr>
          <p:txBody>
            <a:bodyPr/>
            <a:lstStyle/>
            <a:p>
              <a:endParaRPr lang="en-US" sz="900"/>
            </a:p>
          </p:txBody>
        </p:sp>
        <p:sp>
          <p:nvSpPr>
            <p:cNvPr id="10" name="TextBox 10"/>
            <p:cNvSpPr txBox="1"/>
            <p:nvPr/>
          </p:nvSpPr>
          <p:spPr>
            <a:xfrm>
              <a:off x="0" y="9525"/>
              <a:ext cx="680383" cy="153970"/>
            </a:xfrm>
            <a:prstGeom prst="rect">
              <a:avLst/>
            </a:prstGeom>
          </p:spPr>
          <p:txBody>
            <a:bodyPr lIns="28020" tIns="28020" rIns="28020" bIns="28020" rtlCol="0" anchor="ctr"/>
            <a:lstStyle/>
            <a:p>
              <a:pPr algn="ctr">
                <a:lnSpc>
                  <a:spcPts val="1152"/>
                </a:lnSpc>
                <a:spcBef>
                  <a:spcPct val="0"/>
                </a:spcBef>
              </a:pPr>
              <a:endParaRPr sz="900"/>
            </a:p>
          </p:txBody>
        </p:sp>
      </p:grpSp>
      <p:sp>
        <p:nvSpPr>
          <p:cNvPr id="14" name="TextBox 14"/>
          <p:cNvSpPr txBox="1"/>
          <p:nvPr/>
        </p:nvSpPr>
        <p:spPr>
          <a:xfrm>
            <a:off x="-66514" y="101733"/>
            <a:ext cx="9144000" cy="923330"/>
          </a:xfrm>
          <a:prstGeom prst="rect">
            <a:avLst/>
          </a:prstGeom>
        </p:spPr>
        <p:txBody>
          <a:bodyPr wrap="square" lIns="0" tIns="0" rIns="0" bIns="0" rtlCol="0" anchor="t">
            <a:spAutoFit/>
          </a:bodyPr>
          <a:lstStyle/>
          <a:p>
            <a:pPr algn="ctr">
              <a:lnSpc>
                <a:spcPts val="7200"/>
              </a:lnSpc>
            </a:pPr>
            <a:r>
              <a:rPr lang="en-US" sz="6000" dirty="0">
                <a:solidFill>
                  <a:srgbClr val="FFFFFF"/>
                </a:solidFill>
                <a:latin typeface="Copperplate Gothic Light" panose="020E0507020206020404" pitchFamily="34" charset="0"/>
              </a:rPr>
              <a:t>Palestine</a:t>
            </a:r>
          </a:p>
        </p:txBody>
      </p:sp>
      <p:grpSp>
        <p:nvGrpSpPr>
          <p:cNvPr id="15" name="Group 15"/>
          <p:cNvGrpSpPr/>
          <p:nvPr/>
        </p:nvGrpSpPr>
        <p:grpSpPr>
          <a:xfrm>
            <a:off x="3234471" y="1168869"/>
            <a:ext cx="2675057" cy="162287"/>
            <a:chOff x="0" y="0"/>
            <a:chExt cx="3202907" cy="194310"/>
          </a:xfrm>
          <a:solidFill>
            <a:schemeClr val="bg1"/>
          </a:solidFill>
        </p:grpSpPr>
        <p:sp>
          <p:nvSpPr>
            <p:cNvPr id="16" name="Freeform 16"/>
            <p:cNvSpPr/>
            <p:nvPr/>
          </p:nvSpPr>
          <p:spPr>
            <a:xfrm>
              <a:off x="57300" y="41910"/>
              <a:ext cx="3089777" cy="116840"/>
            </a:xfrm>
            <a:custGeom>
              <a:avLst/>
              <a:gdLst/>
              <a:ahLst/>
              <a:cxnLst/>
              <a:rect l="l" t="t" r="r" b="b"/>
              <a:pathLst>
                <a:path w="3089777" h="116840">
                  <a:moveTo>
                    <a:pt x="38200" y="31750"/>
                  </a:moveTo>
                  <a:cubicBezTo>
                    <a:pt x="1777760" y="34290"/>
                    <a:pt x="1914397" y="19050"/>
                    <a:pt x="2111274" y="13970"/>
                  </a:cubicBezTo>
                  <a:cubicBezTo>
                    <a:pt x="2322842" y="8890"/>
                    <a:pt x="2593179" y="5080"/>
                    <a:pt x="2768016" y="8890"/>
                  </a:cubicBezTo>
                  <a:cubicBezTo>
                    <a:pt x="2885554" y="11430"/>
                    <a:pt x="3019254" y="0"/>
                    <a:pt x="3061861" y="25400"/>
                  </a:cubicBezTo>
                  <a:cubicBezTo>
                    <a:pt x="3080961" y="36830"/>
                    <a:pt x="3088307" y="57150"/>
                    <a:pt x="3086838" y="69850"/>
                  </a:cubicBezTo>
                  <a:cubicBezTo>
                    <a:pt x="3085369" y="81280"/>
                    <a:pt x="3070677" y="95250"/>
                    <a:pt x="3057453" y="99060"/>
                  </a:cubicBezTo>
                  <a:cubicBezTo>
                    <a:pt x="3042761" y="102870"/>
                    <a:pt x="3013377" y="96520"/>
                    <a:pt x="3003092" y="86360"/>
                  </a:cubicBezTo>
                  <a:cubicBezTo>
                    <a:pt x="2994277" y="77470"/>
                    <a:pt x="2989869" y="58420"/>
                    <a:pt x="2995746" y="48260"/>
                  </a:cubicBezTo>
                  <a:cubicBezTo>
                    <a:pt x="3001623" y="36830"/>
                    <a:pt x="3028069" y="21590"/>
                    <a:pt x="3042761" y="21590"/>
                  </a:cubicBezTo>
                  <a:cubicBezTo>
                    <a:pt x="3055984" y="21590"/>
                    <a:pt x="3073615" y="31750"/>
                    <a:pt x="3080961" y="40640"/>
                  </a:cubicBezTo>
                  <a:cubicBezTo>
                    <a:pt x="3086838" y="48260"/>
                    <a:pt x="3089776" y="57150"/>
                    <a:pt x="3086838" y="66040"/>
                  </a:cubicBezTo>
                  <a:cubicBezTo>
                    <a:pt x="3082430" y="77470"/>
                    <a:pt x="3070677" y="95250"/>
                    <a:pt x="3048638" y="101600"/>
                  </a:cubicBezTo>
                  <a:cubicBezTo>
                    <a:pt x="3000154" y="116840"/>
                    <a:pt x="2866454" y="78740"/>
                    <a:pt x="2765078" y="72390"/>
                  </a:cubicBezTo>
                  <a:cubicBezTo>
                    <a:pt x="2649009" y="64770"/>
                    <a:pt x="2568202" y="64770"/>
                    <a:pt x="2390426" y="64770"/>
                  </a:cubicBezTo>
                  <a:cubicBezTo>
                    <a:pt x="1959944" y="63500"/>
                    <a:pt x="476028" y="100330"/>
                    <a:pt x="170430" y="96520"/>
                  </a:cubicBezTo>
                  <a:cubicBezTo>
                    <a:pt x="91092" y="95250"/>
                    <a:pt x="45546" y="104140"/>
                    <a:pt x="20569" y="90170"/>
                  </a:cubicBezTo>
                  <a:cubicBezTo>
                    <a:pt x="7346" y="82550"/>
                    <a:pt x="0" y="67310"/>
                    <a:pt x="1469" y="58420"/>
                  </a:cubicBezTo>
                  <a:cubicBezTo>
                    <a:pt x="4407" y="48260"/>
                    <a:pt x="38200" y="31750"/>
                    <a:pt x="38200" y="31750"/>
                  </a:cubicBezTo>
                </a:path>
              </a:pathLst>
            </a:custGeom>
            <a:grpFill/>
            <a:ln cap="sq">
              <a:noFill/>
              <a:prstDash val="solid"/>
              <a:miter/>
            </a:ln>
          </p:spPr>
          <p:txBody>
            <a:bodyPr/>
            <a:lstStyle/>
            <a:p>
              <a:endParaRPr lang="en-US" sz="900"/>
            </a:p>
          </p:txBody>
        </p:sp>
      </p:grpSp>
      <p:sp>
        <p:nvSpPr>
          <p:cNvPr id="2" name="TextBox 14">
            <a:extLst>
              <a:ext uri="{FF2B5EF4-FFF2-40B4-BE49-F238E27FC236}">
                <a16:creationId xmlns:a16="http://schemas.microsoft.com/office/drawing/2014/main" id="{74DA34C4-0637-54C4-1EA3-B28EC00A1F63}"/>
              </a:ext>
            </a:extLst>
          </p:cNvPr>
          <p:cNvSpPr txBox="1"/>
          <p:nvPr/>
        </p:nvSpPr>
        <p:spPr>
          <a:xfrm>
            <a:off x="0" y="1859372"/>
            <a:ext cx="9144000" cy="839782"/>
          </a:xfrm>
          <a:prstGeom prst="rect">
            <a:avLst/>
          </a:prstGeom>
        </p:spPr>
        <p:txBody>
          <a:bodyPr wrap="square" lIns="0" tIns="0" rIns="0" bIns="0" rtlCol="0" anchor="t">
            <a:spAutoFit/>
          </a:bodyPr>
          <a:lstStyle/>
          <a:p>
            <a:pPr algn="ctr">
              <a:lnSpc>
                <a:spcPts val="7200"/>
              </a:lnSpc>
            </a:pPr>
            <a:r>
              <a:rPr lang="en-US" sz="4500" dirty="0">
                <a:latin typeface="Copperplate Gothic Light" panose="020E0507020206020404" pitchFamily="34" charset="0"/>
              </a:rPr>
              <a:t>Why/How</a:t>
            </a:r>
          </a:p>
        </p:txBody>
      </p:sp>
      <p:grpSp>
        <p:nvGrpSpPr>
          <p:cNvPr id="3" name="Group 15">
            <a:extLst>
              <a:ext uri="{FF2B5EF4-FFF2-40B4-BE49-F238E27FC236}">
                <a16:creationId xmlns:a16="http://schemas.microsoft.com/office/drawing/2014/main" id="{DA6DE3F9-5347-54C0-D39C-57DEE283789A}"/>
              </a:ext>
            </a:extLst>
          </p:cNvPr>
          <p:cNvGrpSpPr/>
          <p:nvPr/>
        </p:nvGrpSpPr>
        <p:grpSpPr>
          <a:xfrm>
            <a:off x="3234471" y="2818175"/>
            <a:ext cx="2675057" cy="162287"/>
            <a:chOff x="0" y="0"/>
            <a:chExt cx="3202907" cy="194310"/>
          </a:xfrm>
          <a:solidFill>
            <a:schemeClr val="tx1"/>
          </a:solidFill>
        </p:grpSpPr>
        <p:sp>
          <p:nvSpPr>
            <p:cNvPr id="4" name="Freeform 16">
              <a:extLst>
                <a:ext uri="{FF2B5EF4-FFF2-40B4-BE49-F238E27FC236}">
                  <a16:creationId xmlns:a16="http://schemas.microsoft.com/office/drawing/2014/main" id="{F1B5A9D9-DD5E-7B47-38CA-5DC4EAEBD780}"/>
                </a:ext>
              </a:extLst>
            </p:cNvPr>
            <p:cNvSpPr/>
            <p:nvPr/>
          </p:nvSpPr>
          <p:spPr>
            <a:xfrm>
              <a:off x="57300" y="41910"/>
              <a:ext cx="3089777" cy="116840"/>
            </a:xfrm>
            <a:custGeom>
              <a:avLst/>
              <a:gdLst/>
              <a:ahLst/>
              <a:cxnLst/>
              <a:rect l="l" t="t" r="r" b="b"/>
              <a:pathLst>
                <a:path w="3089777" h="116840">
                  <a:moveTo>
                    <a:pt x="38200" y="31750"/>
                  </a:moveTo>
                  <a:cubicBezTo>
                    <a:pt x="1777760" y="34290"/>
                    <a:pt x="1914397" y="19050"/>
                    <a:pt x="2111274" y="13970"/>
                  </a:cubicBezTo>
                  <a:cubicBezTo>
                    <a:pt x="2322842" y="8890"/>
                    <a:pt x="2593179" y="5080"/>
                    <a:pt x="2768016" y="8890"/>
                  </a:cubicBezTo>
                  <a:cubicBezTo>
                    <a:pt x="2885554" y="11430"/>
                    <a:pt x="3019254" y="0"/>
                    <a:pt x="3061861" y="25400"/>
                  </a:cubicBezTo>
                  <a:cubicBezTo>
                    <a:pt x="3080961" y="36830"/>
                    <a:pt x="3088307" y="57150"/>
                    <a:pt x="3086838" y="69850"/>
                  </a:cubicBezTo>
                  <a:cubicBezTo>
                    <a:pt x="3085369" y="81280"/>
                    <a:pt x="3070677" y="95250"/>
                    <a:pt x="3057453" y="99060"/>
                  </a:cubicBezTo>
                  <a:cubicBezTo>
                    <a:pt x="3042761" y="102870"/>
                    <a:pt x="3013377" y="96520"/>
                    <a:pt x="3003092" y="86360"/>
                  </a:cubicBezTo>
                  <a:cubicBezTo>
                    <a:pt x="2994277" y="77470"/>
                    <a:pt x="2989869" y="58420"/>
                    <a:pt x="2995746" y="48260"/>
                  </a:cubicBezTo>
                  <a:cubicBezTo>
                    <a:pt x="3001623" y="36830"/>
                    <a:pt x="3028069" y="21590"/>
                    <a:pt x="3042761" y="21590"/>
                  </a:cubicBezTo>
                  <a:cubicBezTo>
                    <a:pt x="3055984" y="21590"/>
                    <a:pt x="3073615" y="31750"/>
                    <a:pt x="3080961" y="40640"/>
                  </a:cubicBezTo>
                  <a:cubicBezTo>
                    <a:pt x="3086838" y="48260"/>
                    <a:pt x="3089776" y="57150"/>
                    <a:pt x="3086838" y="66040"/>
                  </a:cubicBezTo>
                  <a:cubicBezTo>
                    <a:pt x="3082430" y="77470"/>
                    <a:pt x="3070677" y="95250"/>
                    <a:pt x="3048638" y="101600"/>
                  </a:cubicBezTo>
                  <a:cubicBezTo>
                    <a:pt x="3000154" y="116840"/>
                    <a:pt x="2866454" y="78740"/>
                    <a:pt x="2765078" y="72390"/>
                  </a:cubicBezTo>
                  <a:cubicBezTo>
                    <a:pt x="2649009" y="64770"/>
                    <a:pt x="2568202" y="64770"/>
                    <a:pt x="2390426" y="64770"/>
                  </a:cubicBezTo>
                  <a:cubicBezTo>
                    <a:pt x="1959944" y="63500"/>
                    <a:pt x="476028" y="100330"/>
                    <a:pt x="170430" y="96520"/>
                  </a:cubicBezTo>
                  <a:cubicBezTo>
                    <a:pt x="91092" y="95250"/>
                    <a:pt x="45546" y="104140"/>
                    <a:pt x="20569" y="90170"/>
                  </a:cubicBezTo>
                  <a:cubicBezTo>
                    <a:pt x="7346" y="82550"/>
                    <a:pt x="0" y="67310"/>
                    <a:pt x="1469" y="58420"/>
                  </a:cubicBezTo>
                  <a:cubicBezTo>
                    <a:pt x="4407" y="48260"/>
                    <a:pt x="38200" y="31750"/>
                    <a:pt x="38200" y="31750"/>
                  </a:cubicBezTo>
                </a:path>
              </a:pathLst>
            </a:custGeom>
            <a:grpFill/>
            <a:ln/>
          </p:spPr>
          <p:style>
            <a:lnRef idx="1">
              <a:schemeClr val="dk1"/>
            </a:lnRef>
            <a:fillRef idx="0">
              <a:schemeClr val="dk1"/>
            </a:fillRef>
            <a:effectRef idx="0">
              <a:schemeClr val="dk1"/>
            </a:effectRef>
            <a:fontRef idx="minor">
              <a:schemeClr val="tx1"/>
            </a:fontRef>
          </p:style>
          <p:txBody>
            <a:bodyPr/>
            <a:lstStyle/>
            <a:p>
              <a:endParaRPr lang="en-US" sz="900">
                <a:ln w="0"/>
                <a:effectLst>
                  <a:outerShdw blurRad="38100" dist="19050" dir="2700000" algn="tl" rotWithShape="0">
                    <a:schemeClr val="dk1">
                      <a:alpha val="40000"/>
                    </a:schemeClr>
                  </a:outerShdw>
                </a:effectLst>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Content Placeholder 6" descr="A white and grey flag&#10;&#10;Description automatically generated with medium confidence">
            <a:extLst>
              <a:ext uri="{FF2B5EF4-FFF2-40B4-BE49-F238E27FC236}">
                <a16:creationId xmlns:a16="http://schemas.microsoft.com/office/drawing/2014/main" id="{1D42CAE1-E3C6-8568-C939-E402F3D36DE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9"/>
          <a:stretch/>
        </p:blipFill>
        <p:spPr>
          <a:xfrm>
            <a:off x="20" y="961"/>
            <a:ext cx="9143980" cy="5142539"/>
          </a:xfrm>
          <a:prstGeom prst="rect">
            <a:avLst/>
          </a:prstGeom>
        </p:spPr>
      </p:pic>
      <p:sp>
        <p:nvSpPr>
          <p:cNvPr id="9" name="Content Placeholder 2">
            <a:extLst>
              <a:ext uri="{FF2B5EF4-FFF2-40B4-BE49-F238E27FC236}">
                <a16:creationId xmlns:a16="http://schemas.microsoft.com/office/drawing/2014/main" id="{50F14A9A-5093-34D1-0A48-C697B7314859}"/>
              </a:ext>
            </a:extLst>
          </p:cNvPr>
          <p:cNvSpPr txBox="1">
            <a:spLocks/>
          </p:cNvSpPr>
          <p:nvPr/>
        </p:nvSpPr>
        <p:spPr>
          <a:xfrm>
            <a:off x="0" y="0"/>
            <a:ext cx="9144000" cy="51435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GB" sz="700" b="1" dirty="0">
              <a:solidFill>
                <a:srgbClr val="FF0000"/>
              </a:solidFill>
              <a:latin typeface="+mj-lt"/>
            </a:endParaRPr>
          </a:p>
          <a:p>
            <a:pPr marL="0" indent="0" algn="ctr">
              <a:buFont typeface="Arial" pitchFamily="34" charset="0"/>
              <a:buNone/>
            </a:pPr>
            <a:r>
              <a:rPr lang="en-GB" sz="2500" b="1" dirty="0">
                <a:solidFill>
                  <a:srgbClr val="FF0000"/>
                </a:solidFill>
                <a:latin typeface="+mj-lt"/>
              </a:rPr>
              <a:t>REMEMBER - ALLAH </a:t>
            </a:r>
            <a:r>
              <a:rPr lang="en-GB" sz="2500" dirty="0">
                <a:solidFill>
                  <a:srgbClr val="FF0000"/>
                </a:solidFill>
                <a:sym typeface="AGA Arabesque" panose="05010101010101010101" pitchFamily="2" charset="2"/>
              </a:rPr>
              <a:t></a:t>
            </a:r>
            <a:r>
              <a:rPr lang="en-GB" sz="2500" b="1" dirty="0">
                <a:solidFill>
                  <a:srgbClr val="FF0000"/>
                </a:solidFill>
                <a:latin typeface="+mj-lt"/>
              </a:rPr>
              <a:t> REWARD IS LIMITLESS</a:t>
            </a:r>
          </a:p>
          <a:p>
            <a:r>
              <a:rPr lang="en-GB" sz="2400" b="1" dirty="0">
                <a:solidFill>
                  <a:srgbClr val="0000CC"/>
                </a:solidFill>
                <a:latin typeface="+mj-lt"/>
              </a:rPr>
              <a:t>AL-RAHEEM</a:t>
            </a:r>
            <a:r>
              <a:rPr lang="en-GB" sz="2400" b="1" dirty="0">
                <a:latin typeface="+mj-lt"/>
              </a:rPr>
              <a:t> will envelop the martyrs in His Mercy </a:t>
            </a:r>
          </a:p>
          <a:p>
            <a:r>
              <a:rPr lang="en-GB" sz="2400" b="1" dirty="0">
                <a:solidFill>
                  <a:srgbClr val="0000CC"/>
                </a:solidFill>
                <a:latin typeface="+mj-lt"/>
              </a:rPr>
              <a:t>AL-WADOOD</a:t>
            </a:r>
            <a:r>
              <a:rPr lang="en-GB" sz="2400" b="1" dirty="0">
                <a:latin typeface="+mj-lt"/>
              </a:rPr>
              <a:t> will grant the martyrs eternal bliss</a:t>
            </a:r>
          </a:p>
          <a:p>
            <a:r>
              <a:rPr lang="en-GB" sz="2400" b="1" dirty="0">
                <a:solidFill>
                  <a:srgbClr val="0000CC"/>
                </a:solidFill>
                <a:latin typeface="+mj-lt"/>
              </a:rPr>
              <a:t>AL-SHAKOOR</a:t>
            </a:r>
            <a:r>
              <a:rPr lang="en-GB" sz="2400" b="1" dirty="0">
                <a:latin typeface="+mj-lt"/>
              </a:rPr>
              <a:t> will generously reward the efforts of those who struggled &amp; preserved </a:t>
            </a:r>
          </a:p>
          <a:p>
            <a:pPr marL="0" indent="0">
              <a:buFont typeface="Arial" pitchFamily="34" charset="0"/>
              <a:buNone/>
            </a:pPr>
            <a:endParaRPr lang="en-GB" sz="700" b="1" dirty="0">
              <a:latin typeface="+mj-lt"/>
            </a:endParaRPr>
          </a:p>
          <a:p>
            <a:pPr marL="0" indent="0" algn="ctr">
              <a:buFont typeface="Arial" pitchFamily="34" charset="0"/>
              <a:buNone/>
            </a:pPr>
            <a:r>
              <a:rPr lang="en-GB" sz="2500" b="1" dirty="0">
                <a:solidFill>
                  <a:srgbClr val="FF0000"/>
                </a:solidFill>
              </a:rPr>
              <a:t>REMEMBER - </a:t>
            </a:r>
            <a:r>
              <a:rPr lang="en-GB" sz="2500" b="1" dirty="0">
                <a:solidFill>
                  <a:srgbClr val="FF0000"/>
                </a:solidFill>
                <a:latin typeface="+mj-lt"/>
              </a:rPr>
              <a:t>ALLAH </a:t>
            </a:r>
            <a:r>
              <a:rPr lang="en-GB" sz="2500" dirty="0">
                <a:solidFill>
                  <a:srgbClr val="FF0000"/>
                </a:solidFill>
                <a:latin typeface="+mj-lt"/>
                <a:sym typeface="AGA Arabesque" panose="05010101010101010101" pitchFamily="2" charset="2"/>
              </a:rPr>
              <a:t></a:t>
            </a:r>
            <a:r>
              <a:rPr lang="en-GB" sz="2500" b="1" dirty="0">
                <a:solidFill>
                  <a:srgbClr val="FF0000"/>
                </a:solidFill>
                <a:latin typeface="+mj-lt"/>
                <a:sym typeface="AGA Arabesque" panose="05010101010101010101" pitchFamily="2" charset="2"/>
              </a:rPr>
              <a:t> </a:t>
            </a:r>
            <a:r>
              <a:rPr lang="en-GB" sz="2500" b="1" dirty="0">
                <a:solidFill>
                  <a:srgbClr val="FF0000"/>
                </a:solidFill>
                <a:latin typeface="+mj-lt"/>
              </a:rPr>
              <a:t>WILL TAKE REVENGE</a:t>
            </a:r>
          </a:p>
          <a:p>
            <a:r>
              <a:rPr lang="en-GB" sz="2400" b="1" dirty="0">
                <a:solidFill>
                  <a:srgbClr val="0000CC"/>
                </a:solidFill>
                <a:latin typeface="+mj-lt"/>
              </a:rPr>
              <a:t>AL-JABBAAR</a:t>
            </a:r>
            <a:r>
              <a:rPr lang="en-GB" sz="2400" b="1" dirty="0">
                <a:latin typeface="+mj-lt"/>
              </a:rPr>
              <a:t> will fix the hearts of the wounded </a:t>
            </a:r>
          </a:p>
          <a:p>
            <a:r>
              <a:rPr lang="en-GB" sz="2400" b="1" dirty="0">
                <a:solidFill>
                  <a:srgbClr val="0000CC"/>
                </a:solidFill>
                <a:latin typeface="+mj-lt"/>
              </a:rPr>
              <a:t>AL-QAHHAAR</a:t>
            </a:r>
            <a:r>
              <a:rPr lang="en-GB" sz="2400" b="1" dirty="0">
                <a:latin typeface="+mj-lt"/>
              </a:rPr>
              <a:t> will unleash His wrath upon the oppressors </a:t>
            </a:r>
          </a:p>
          <a:p>
            <a:r>
              <a:rPr lang="en-GB" sz="2400" b="1" dirty="0">
                <a:solidFill>
                  <a:srgbClr val="0000CC"/>
                </a:solidFill>
                <a:latin typeface="+mj-lt"/>
              </a:rPr>
              <a:t>AL-ADL </a:t>
            </a:r>
            <a:r>
              <a:rPr lang="en-GB" sz="2400" b="1" dirty="0">
                <a:latin typeface="+mj-lt"/>
              </a:rPr>
              <a:t>will not let the crimes of the tyrants go unpunished  </a:t>
            </a:r>
          </a:p>
          <a:p>
            <a:r>
              <a:rPr lang="en-GB" sz="2400" b="1" dirty="0">
                <a:solidFill>
                  <a:srgbClr val="0000CC"/>
                </a:solidFill>
                <a:latin typeface="+mj-lt"/>
              </a:rPr>
              <a:t>AL-HAKEEM</a:t>
            </a:r>
            <a:r>
              <a:rPr lang="en-GB" sz="2400" b="1" dirty="0">
                <a:latin typeface="+mj-lt"/>
              </a:rPr>
              <a:t> will not let the suffering of the Palestinians be in vain</a:t>
            </a:r>
          </a:p>
        </p:txBody>
      </p:sp>
    </p:spTree>
    <p:extLst>
      <p:ext uri="{BB962C8B-B14F-4D97-AF65-F5344CB8AC3E}">
        <p14:creationId xmlns:p14="http://schemas.microsoft.com/office/powerpoint/2010/main" val="326539479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 calcmode="lin" valueType="num">
                                      <p:cBhvr additive="base">
                                        <p:cTn id="1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 calcmode="lin" valueType="num">
                                      <p:cBhvr additive="base">
                                        <p:cTn id="1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anim calcmode="lin" valueType="num">
                                      <p:cBhvr additive="base">
                                        <p:cTn id="25"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xEl>
                                              <p:pRg st="7" end="7"/>
                                            </p:txEl>
                                          </p:spTgt>
                                        </p:tgtEl>
                                        <p:attrNameLst>
                                          <p:attrName>style.visibility</p:attrName>
                                        </p:attrNameLst>
                                      </p:cBhvr>
                                      <p:to>
                                        <p:strVal val="visible"/>
                                      </p:to>
                                    </p:set>
                                    <p:anim calcmode="lin" valueType="num">
                                      <p:cBhvr additive="base">
                                        <p:cTn id="2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
                                            <p:txEl>
                                              <p:pRg st="8" end="8"/>
                                            </p:txEl>
                                          </p:spTgt>
                                        </p:tgtEl>
                                        <p:attrNameLst>
                                          <p:attrName>style.visibility</p:attrName>
                                        </p:attrNameLst>
                                      </p:cBhvr>
                                      <p:to>
                                        <p:strVal val="visible"/>
                                      </p:to>
                                    </p:set>
                                    <p:anim calcmode="lin" valueType="num">
                                      <p:cBhvr additive="base">
                                        <p:cTn id="33"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
                                            <p:txEl>
                                              <p:pRg st="9" end="9"/>
                                            </p:txEl>
                                          </p:spTgt>
                                        </p:tgtEl>
                                        <p:attrNameLst>
                                          <p:attrName>style.visibility</p:attrName>
                                        </p:attrNameLst>
                                      </p:cBhvr>
                                      <p:to>
                                        <p:strVal val="visible"/>
                                      </p:to>
                                    </p:set>
                                    <p:anim calcmode="lin" valueType="num">
                                      <p:cBhvr additive="base">
                                        <p:cTn id="37"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
                                            <p:txEl>
                                              <p:pRg st="10" end="10"/>
                                            </p:txEl>
                                          </p:spTgt>
                                        </p:tgtEl>
                                        <p:attrNameLst>
                                          <p:attrName>style.visibility</p:attrName>
                                        </p:attrNameLst>
                                      </p:cBhvr>
                                      <p:to>
                                        <p:strVal val="visible"/>
                                      </p:to>
                                    </p:set>
                                    <p:anim calcmode="lin" valueType="num">
                                      <p:cBhvr additive="base">
                                        <p:cTn id="41"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Content Placeholder 6" descr="A white and grey rectangle with pink triangle&#10;&#10;Description automatically generated">
            <a:extLst>
              <a:ext uri="{FF2B5EF4-FFF2-40B4-BE49-F238E27FC236}">
                <a16:creationId xmlns:a16="http://schemas.microsoft.com/office/drawing/2014/main" id="{8857B4D1-2C5A-7B53-C9B2-4315E5C8FB0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9"/>
          <a:stretch/>
        </p:blipFill>
        <p:spPr>
          <a:xfrm>
            <a:off x="20" y="961"/>
            <a:ext cx="9143980" cy="5142539"/>
          </a:xfrm>
          <a:prstGeom prst="rect">
            <a:avLst/>
          </a:prstGeom>
        </p:spPr>
      </p:pic>
      <p:sp>
        <p:nvSpPr>
          <p:cNvPr id="8" name="Content Placeholder 2">
            <a:extLst>
              <a:ext uri="{FF2B5EF4-FFF2-40B4-BE49-F238E27FC236}">
                <a16:creationId xmlns:a16="http://schemas.microsoft.com/office/drawing/2014/main" id="{95E12494-28A6-778E-645C-390BED729AB5}"/>
              </a:ext>
            </a:extLst>
          </p:cNvPr>
          <p:cNvSpPr txBox="1">
            <a:spLocks/>
          </p:cNvSpPr>
          <p:nvPr/>
        </p:nvSpPr>
        <p:spPr>
          <a:xfrm>
            <a:off x="0" y="0"/>
            <a:ext cx="9144000" cy="51435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2250" b="1">
                <a:solidFill>
                  <a:srgbClr val="FF0000"/>
                </a:solidFill>
              </a:rPr>
              <a:t>REMEMBER - </a:t>
            </a:r>
            <a:r>
              <a:rPr lang="en-GB" sz="2250" b="1">
                <a:solidFill>
                  <a:srgbClr val="FF0000"/>
                </a:solidFill>
                <a:latin typeface="+mj-lt"/>
              </a:rPr>
              <a:t>ALLAH </a:t>
            </a:r>
            <a:r>
              <a:rPr lang="en-GB" sz="2250">
                <a:solidFill>
                  <a:srgbClr val="FF0000"/>
                </a:solidFill>
                <a:sym typeface="AGA Arabesque" panose="05010101010101010101" pitchFamily="2" charset="2"/>
              </a:rPr>
              <a:t> </a:t>
            </a:r>
            <a:r>
              <a:rPr lang="en-GB" sz="2250" b="1">
                <a:solidFill>
                  <a:srgbClr val="FF0000"/>
                </a:solidFill>
                <a:latin typeface="+mj-lt"/>
              </a:rPr>
              <a:t>IS THE BEST PROTECTOR</a:t>
            </a:r>
          </a:p>
          <a:p>
            <a:r>
              <a:rPr lang="en-GB" sz="2250" b="1">
                <a:solidFill>
                  <a:srgbClr val="0000CC"/>
                </a:solidFill>
                <a:latin typeface="+mj-lt"/>
              </a:rPr>
              <a:t>AL-WAKEEL</a:t>
            </a:r>
            <a:r>
              <a:rPr lang="en-GB" sz="2250" b="1">
                <a:latin typeface="+mj-lt"/>
              </a:rPr>
              <a:t> will never abandon his true slaves</a:t>
            </a:r>
          </a:p>
          <a:p>
            <a:r>
              <a:rPr lang="en-GB" sz="2250" b="1">
                <a:solidFill>
                  <a:srgbClr val="0000CC"/>
                </a:solidFill>
                <a:latin typeface="+mj-lt"/>
              </a:rPr>
              <a:t>AL-MAWLAA</a:t>
            </a:r>
            <a:r>
              <a:rPr lang="en-GB" sz="2250" b="1">
                <a:latin typeface="+mj-lt"/>
              </a:rPr>
              <a:t> will never fail in protecting His servants </a:t>
            </a:r>
          </a:p>
          <a:p>
            <a:r>
              <a:rPr lang="en-GB" sz="2250" b="1">
                <a:solidFill>
                  <a:srgbClr val="0000CC"/>
                </a:solidFill>
                <a:latin typeface="+mj-lt"/>
              </a:rPr>
              <a:t>AL-FATTAAH </a:t>
            </a:r>
            <a:r>
              <a:rPr lang="en-GB" sz="2250" b="1">
                <a:latin typeface="+mj-lt"/>
              </a:rPr>
              <a:t>will open ways of Jannah for his servants</a:t>
            </a:r>
          </a:p>
          <a:p>
            <a:r>
              <a:rPr lang="en-GB" sz="2250" b="1">
                <a:solidFill>
                  <a:srgbClr val="0000CC"/>
                </a:solidFill>
                <a:latin typeface="+mj-lt"/>
              </a:rPr>
              <a:t>AL-NASEER</a:t>
            </a:r>
            <a:r>
              <a:rPr lang="en-GB" sz="2250" b="1">
                <a:latin typeface="+mj-lt"/>
              </a:rPr>
              <a:t> will grant victory to His unwavering servants </a:t>
            </a:r>
          </a:p>
          <a:p>
            <a:pPr marL="0" indent="0" algn="ctr">
              <a:buFont typeface="Arial" pitchFamily="34" charset="0"/>
              <a:buNone/>
            </a:pPr>
            <a:r>
              <a:rPr lang="en-GB" sz="2250" b="1">
                <a:solidFill>
                  <a:srgbClr val="FF0000"/>
                </a:solidFill>
              </a:rPr>
              <a:t>REMEMBER - </a:t>
            </a:r>
            <a:r>
              <a:rPr lang="en-GB" sz="2250" b="1">
                <a:solidFill>
                  <a:srgbClr val="FF0000"/>
                </a:solidFill>
                <a:latin typeface="+mj-lt"/>
              </a:rPr>
              <a:t>ALLAH </a:t>
            </a:r>
            <a:r>
              <a:rPr lang="en-GB" sz="2250">
                <a:solidFill>
                  <a:srgbClr val="FF0000"/>
                </a:solidFill>
                <a:sym typeface="AGA Arabesque" panose="05010101010101010101" pitchFamily="2" charset="2"/>
              </a:rPr>
              <a:t> </a:t>
            </a:r>
            <a:r>
              <a:rPr lang="en-GB" sz="2250" b="1">
                <a:solidFill>
                  <a:srgbClr val="FF0000"/>
                </a:solidFill>
                <a:latin typeface="+mj-lt"/>
              </a:rPr>
              <a:t>IS AWARE OF EVERYTHING </a:t>
            </a:r>
          </a:p>
          <a:p>
            <a:r>
              <a:rPr lang="en-GB" sz="2250" b="1">
                <a:solidFill>
                  <a:srgbClr val="0000CC"/>
                </a:solidFill>
                <a:latin typeface="+mj-lt"/>
              </a:rPr>
              <a:t>AL-SHAHEED</a:t>
            </a:r>
            <a:r>
              <a:rPr lang="en-GB" sz="2250" b="1">
                <a:latin typeface="+mj-lt"/>
              </a:rPr>
              <a:t> is witnessing the genocide</a:t>
            </a:r>
          </a:p>
          <a:p>
            <a:r>
              <a:rPr lang="en-GB" sz="2250" b="1">
                <a:solidFill>
                  <a:srgbClr val="0000CC"/>
                </a:solidFill>
                <a:latin typeface="+mj-lt"/>
              </a:rPr>
              <a:t>AL-ALEEM</a:t>
            </a:r>
            <a:r>
              <a:rPr lang="en-GB" sz="2250" b="1">
                <a:latin typeface="+mj-lt"/>
              </a:rPr>
              <a:t> is not oblivious to the agonies and injuries</a:t>
            </a:r>
          </a:p>
          <a:p>
            <a:r>
              <a:rPr lang="en-GB" sz="2250" b="1">
                <a:solidFill>
                  <a:srgbClr val="0000CC"/>
                </a:solidFill>
                <a:latin typeface="+mj-lt"/>
              </a:rPr>
              <a:t>AL-SAMEE</a:t>
            </a:r>
            <a:r>
              <a:rPr lang="en-GB" sz="2250" b="1">
                <a:latin typeface="+mj-lt"/>
              </a:rPr>
              <a:t> is hearing all the cries of the babies</a:t>
            </a:r>
          </a:p>
          <a:p>
            <a:r>
              <a:rPr lang="en-GB" sz="2250" b="1">
                <a:solidFill>
                  <a:srgbClr val="0000CC"/>
                </a:solidFill>
                <a:latin typeface="+mj-lt"/>
              </a:rPr>
              <a:t>AL-BASEER</a:t>
            </a:r>
            <a:r>
              <a:rPr lang="en-GB" sz="2250" b="1">
                <a:latin typeface="+mj-lt"/>
              </a:rPr>
              <a:t> is seeing all the lives being destroyed</a:t>
            </a:r>
          </a:p>
          <a:p>
            <a:r>
              <a:rPr lang="en-GB" sz="2250" b="1">
                <a:solidFill>
                  <a:srgbClr val="0000CC"/>
                </a:solidFill>
                <a:latin typeface="+mj-lt"/>
              </a:rPr>
              <a:t>AL-RAQEEB</a:t>
            </a:r>
            <a:r>
              <a:rPr lang="en-GB" sz="2250" b="1">
                <a:latin typeface="+mj-lt"/>
              </a:rPr>
              <a:t> sees through the lies of the oppressors</a:t>
            </a:r>
          </a:p>
          <a:p>
            <a:r>
              <a:rPr lang="en-GB" sz="2250" b="1">
                <a:solidFill>
                  <a:srgbClr val="0000CC"/>
                </a:solidFill>
                <a:latin typeface="+mj-lt"/>
              </a:rPr>
              <a:t>AL-MUHEET </a:t>
            </a:r>
            <a:r>
              <a:rPr lang="en-GB" sz="2250" b="1">
                <a:latin typeface="+mj-lt"/>
              </a:rPr>
              <a:t>is keeping count of all the crimes of &amp; their allies </a:t>
            </a:r>
            <a:endParaRPr lang="en-GB" sz="2250" b="1" dirty="0">
              <a:latin typeface="+mj-lt"/>
            </a:endParaRPr>
          </a:p>
        </p:txBody>
      </p:sp>
    </p:spTree>
    <p:extLst>
      <p:ext uri="{BB962C8B-B14F-4D97-AF65-F5344CB8AC3E}">
        <p14:creationId xmlns:p14="http://schemas.microsoft.com/office/powerpoint/2010/main" val="259617898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 calcmode="lin" valueType="num">
                                      <p:cBhvr additive="base">
                                        <p:cTn id="29"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anim calcmode="lin" valueType="num">
                                      <p:cBhvr additive="base">
                                        <p:cTn id="3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 calcmode="lin" valueType="num">
                                      <p:cBhvr additive="base">
                                        <p:cTn id="37"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
                                            <p:txEl>
                                              <p:pRg st="8" end="8"/>
                                            </p:txEl>
                                          </p:spTgt>
                                        </p:tgtEl>
                                        <p:attrNameLst>
                                          <p:attrName>style.visibility</p:attrName>
                                        </p:attrNameLst>
                                      </p:cBhvr>
                                      <p:to>
                                        <p:strVal val="visible"/>
                                      </p:to>
                                    </p:set>
                                    <p:anim calcmode="lin" valueType="num">
                                      <p:cBhvr additive="base">
                                        <p:cTn id="41"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8">
                                            <p:txEl>
                                              <p:pRg st="9" end="9"/>
                                            </p:txEl>
                                          </p:spTgt>
                                        </p:tgtEl>
                                        <p:attrNameLst>
                                          <p:attrName>style.visibility</p:attrName>
                                        </p:attrNameLst>
                                      </p:cBhvr>
                                      <p:to>
                                        <p:strVal val="visible"/>
                                      </p:to>
                                    </p:set>
                                    <p:anim calcmode="lin" valueType="num">
                                      <p:cBhvr additive="base">
                                        <p:cTn id="45"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8">
                                            <p:txEl>
                                              <p:pRg st="10" end="10"/>
                                            </p:txEl>
                                          </p:spTgt>
                                        </p:tgtEl>
                                        <p:attrNameLst>
                                          <p:attrName>style.visibility</p:attrName>
                                        </p:attrNameLst>
                                      </p:cBhvr>
                                      <p:to>
                                        <p:strVal val="visible"/>
                                      </p:to>
                                    </p:set>
                                    <p:anim calcmode="lin" valueType="num">
                                      <p:cBhvr additive="base">
                                        <p:cTn id="49"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8">
                                            <p:txEl>
                                              <p:pRg st="11" end="11"/>
                                            </p:txEl>
                                          </p:spTgt>
                                        </p:tgtEl>
                                        <p:attrNameLst>
                                          <p:attrName>style.visibility</p:attrName>
                                        </p:attrNameLst>
                                      </p:cBhvr>
                                      <p:to>
                                        <p:strVal val="visible"/>
                                      </p:to>
                                    </p:set>
                                    <p:anim calcmode="lin" valueType="num">
                                      <p:cBhvr additive="base">
                                        <p:cTn id="53"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white and green rectangle with pink arrows&#10;&#10;Description automatically generated">
            <a:extLst>
              <a:ext uri="{FF2B5EF4-FFF2-40B4-BE49-F238E27FC236}">
                <a16:creationId xmlns:a16="http://schemas.microsoft.com/office/drawing/2014/main" id="{6689DCDE-F592-9810-F7E1-F022AB8FA0A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8"/>
          <a:stretch/>
        </p:blipFill>
        <p:spPr>
          <a:xfrm>
            <a:off x="0" y="0"/>
            <a:ext cx="9144000" cy="5143500"/>
          </a:xfrm>
          <a:prstGeom prst="rect">
            <a:avLst/>
          </a:prstGeom>
        </p:spPr>
      </p:pic>
      <p:sp>
        <p:nvSpPr>
          <p:cNvPr id="8" name="Content Placeholder 2">
            <a:extLst>
              <a:ext uri="{FF2B5EF4-FFF2-40B4-BE49-F238E27FC236}">
                <a16:creationId xmlns:a16="http://schemas.microsoft.com/office/drawing/2014/main" id="{FE6B3B0F-5A3D-7565-0FBE-3507008B8E3E}"/>
              </a:ext>
            </a:extLst>
          </p:cNvPr>
          <p:cNvSpPr txBox="1">
            <a:spLocks/>
          </p:cNvSpPr>
          <p:nvPr/>
        </p:nvSpPr>
        <p:spPr>
          <a:xfrm>
            <a:off x="-1141" y="11462"/>
            <a:ext cx="5221214" cy="51320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970" b="1" dirty="0">
                <a:solidFill>
                  <a:srgbClr val="0000CC"/>
                </a:solidFill>
              </a:rPr>
              <a:t>“Among the believers are men true to what they promised Allah</a:t>
            </a:r>
          </a:p>
          <a:p>
            <a:pPr marL="0" indent="0" algn="ctr">
              <a:buFont typeface="Arial" pitchFamily="34" charset="0"/>
              <a:buNone/>
            </a:pPr>
            <a:r>
              <a:rPr lang="en-GB" sz="1970" b="1" dirty="0">
                <a:solidFill>
                  <a:srgbClr val="0000CC"/>
                </a:solidFill>
              </a:rPr>
              <a:t>Among them is he who has fulfilled his vow [to the death], and among them is he who awaits [his chance]</a:t>
            </a:r>
          </a:p>
          <a:p>
            <a:pPr marL="0" indent="0" algn="ctr">
              <a:buFont typeface="Arial" pitchFamily="34" charset="0"/>
              <a:buNone/>
            </a:pPr>
            <a:r>
              <a:rPr lang="en-GB" sz="1970" b="1" dirty="0">
                <a:solidFill>
                  <a:srgbClr val="0000CC"/>
                </a:solidFill>
              </a:rPr>
              <a:t>And they did not alter [the terms of their commitment] by any alteration –</a:t>
            </a:r>
          </a:p>
          <a:p>
            <a:pPr marL="0" indent="0" algn="ctr">
              <a:buFont typeface="Arial" pitchFamily="34" charset="0"/>
              <a:buNone/>
            </a:pPr>
            <a:r>
              <a:rPr lang="en-GB" sz="1970" b="1" dirty="0">
                <a:solidFill>
                  <a:srgbClr val="0000CC"/>
                </a:solidFill>
              </a:rPr>
              <a:t>So that Allah may reward the truthful for their truth and punish the hypocrites if He wills or accept their repentance</a:t>
            </a:r>
          </a:p>
          <a:p>
            <a:pPr marL="0" indent="0" algn="ctr">
              <a:buFont typeface="Arial" pitchFamily="34" charset="0"/>
              <a:buNone/>
            </a:pPr>
            <a:r>
              <a:rPr lang="en-GB" sz="1970" b="1" dirty="0">
                <a:solidFill>
                  <a:srgbClr val="0000CC"/>
                </a:solidFill>
              </a:rPr>
              <a:t>Indeed, Allah is ever Forgiving and Merciful.</a:t>
            </a:r>
            <a:r>
              <a:rPr lang="ar-EG" sz="1970" b="1" dirty="0">
                <a:solidFill>
                  <a:srgbClr val="0000CC"/>
                </a:solidFill>
              </a:rPr>
              <a:t> </a:t>
            </a:r>
            <a:r>
              <a:rPr lang="en-GB" sz="1970" b="1" dirty="0">
                <a:solidFill>
                  <a:srgbClr val="0000CC"/>
                </a:solidFill>
              </a:rPr>
              <a:t>And Allah repelled those who disbelieved, in their rage, not having obtained any good</a:t>
            </a:r>
          </a:p>
          <a:p>
            <a:pPr marL="0" indent="0" algn="ctr">
              <a:buFont typeface="Arial" pitchFamily="34" charset="0"/>
              <a:buNone/>
            </a:pPr>
            <a:r>
              <a:rPr lang="en-GB" sz="1970" b="1" dirty="0">
                <a:solidFill>
                  <a:srgbClr val="0000CC"/>
                </a:solidFill>
              </a:rPr>
              <a:t>And sufficient was Allah for the believers in battle, and ever is Allah Powerful and Exalted in Might.”</a:t>
            </a:r>
            <a:r>
              <a:rPr lang="ar-EG" sz="1970" b="1" dirty="0">
                <a:solidFill>
                  <a:srgbClr val="0000CC"/>
                </a:solidFill>
              </a:rPr>
              <a:t> ‎</a:t>
            </a:r>
            <a:r>
              <a:rPr lang="en-GB" sz="1970" b="1" dirty="0">
                <a:solidFill>
                  <a:srgbClr val="0000CC"/>
                </a:solidFill>
              </a:rPr>
              <a:t>(33:23-25)</a:t>
            </a:r>
          </a:p>
        </p:txBody>
      </p:sp>
      <p:pic>
        <p:nvPicPr>
          <p:cNvPr id="9218" name="Picture 2" descr="Be True Poster | JUNIQE">
            <a:extLst>
              <a:ext uri="{FF2B5EF4-FFF2-40B4-BE49-F238E27FC236}">
                <a16:creationId xmlns:a16="http://schemas.microsoft.com/office/drawing/2014/main" id="{1F8275AE-2ACA-C240-B227-E8304264C49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021" t="2401" r="7061" b="5201"/>
          <a:stretch/>
        </p:blipFill>
        <p:spPr bwMode="auto">
          <a:xfrm>
            <a:off x="5364089" y="11462"/>
            <a:ext cx="3755856" cy="5132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91260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calcmode="lin" valueType="num">
                                      <p:cBhvr additive="base">
                                        <p:cTn id="2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Content Placeholder 6" descr="A white and green rectangle with pink arrows&#10;&#10;Description automatically generated">
            <a:extLst>
              <a:ext uri="{FF2B5EF4-FFF2-40B4-BE49-F238E27FC236}">
                <a16:creationId xmlns:a16="http://schemas.microsoft.com/office/drawing/2014/main" id="{6689DCDE-F592-9810-F7E1-F022AB8FA0A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8"/>
          <a:stretch/>
        </p:blipFill>
        <p:spPr>
          <a:xfrm>
            <a:off x="0" y="0"/>
            <a:ext cx="9144000" cy="5143500"/>
          </a:xfrm>
          <a:prstGeom prst="rect">
            <a:avLst/>
          </a:prstGeom>
        </p:spPr>
      </p:pic>
      <p:sp>
        <p:nvSpPr>
          <p:cNvPr id="8" name="Content Placeholder 2">
            <a:extLst>
              <a:ext uri="{FF2B5EF4-FFF2-40B4-BE49-F238E27FC236}">
                <a16:creationId xmlns:a16="http://schemas.microsoft.com/office/drawing/2014/main" id="{FE6B3B0F-5A3D-7565-0FBE-3507008B8E3E}"/>
              </a:ext>
            </a:extLst>
          </p:cNvPr>
          <p:cNvSpPr txBox="1">
            <a:spLocks/>
          </p:cNvSpPr>
          <p:nvPr/>
        </p:nvSpPr>
        <p:spPr>
          <a:xfrm>
            <a:off x="4347418" y="483518"/>
            <a:ext cx="4795439" cy="43204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000" b="1" dirty="0">
                <a:solidFill>
                  <a:srgbClr val="FF0000"/>
                </a:solidFill>
              </a:rPr>
              <a:t>BUT ALLAH </a:t>
            </a:r>
            <a:r>
              <a:rPr lang="en-GB" sz="2000" dirty="0">
                <a:solidFill>
                  <a:srgbClr val="FF0000"/>
                </a:solidFill>
                <a:cs typeface="KFGQPC Uthman Taha Naskh" panose="02000000000000000000" pitchFamily="2" charset="-78"/>
                <a:sym typeface="AGA Arabesque" panose="05010101010101010101" pitchFamily="2" charset="2"/>
              </a:rPr>
              <a:t> </a:t>
            </a:r>
            <a:r>
              <a:rPr lang="en-GB" sz="2000" b="1" dirty="0">
                <a:solidFill>
                  <a:srgbClr val="FF0000"/>
                </a:solidFill>
              </a:rPr>
              <a:t>SHOULD STILL PUNISH THEM AND DESTROY THEM NOW! </a:t>
            </a:r>
            <a:r>
              <a:rPr lang="en-GB" sz="2000" b="1" dirty="0">
                <a:solidFill>
                  <a:srgbClr val="FF0000"/>
                </a:solidFill>
                <a:highlight>
                  <a:srgbClr val="FFFF00"/>
                </a:highlight>
              </a:rPr>
              <a:t>RIGHT?</a:t>
            </a:r>
          </a:p>
          <a:p>
            <a:pPr marL="0" indent="0" algn="ctr">
              <a:buFont typeface="Arial" pitchFamily="34" charset="0"/>
              <a:buNone/>
            </a:pPr>
            <a:endParaRPr lang="en-GB" sz="700" b="1" dirty="0">
              <a:solidFill>
                <a:srgbClr val="FF0000"/>
              </a:solidFill>
            </a:endParaRPr>
          </a:p>
          <a:p>
            <a:pPr marL="0" indent="0" algn="ctr">
              <a:buFont typeface="Arial" pitchFamily="34" charset="0"/>
              <a:buNone/>
            </a:pPr>
            <a:r>
              <a:rPr lang="en-GB" sz="2300" b="1" dirty="0">
                <a:solidFill>
                  <a:srgbClr val="0000CC"/>
                </a:solidFill>
              </a:rPr>
              <a:t>“If Allah were to seize people upon their deeds</a:t>
            </a:r>
          </a:p>
          <a:p>
            <a:pPr marL="0" indent="0" algn="ctr">
              <a:buFont typeface="Arial" pitchFamily="34" charset="0"/>
              <a:buNone/>
            </a:pPr>
            <a:r>
              <a:rPr lang="en-GB" sz="2300" b="1" dirty="0">
                <a:solidFill>
                  <a:srgbClr val="0000CC"/>
                </a:solidFill>
              </a:rPr>
              <a:t>He would leave no creature walking on the surface of the earth</a:t>
            </a:r>
          </a:p>
          <a:p>
            <a:pPr marL="0" indent="0" algn="ctr">
              <a:buFont typeface="Arial" pitchFamily="34" charset="0"/>
              <a:buNone/>
            </a:pPr>
            <a:r>
              <a:rPr lang="en-GB" sz="2300" b="1" dirty="0">
                <a:solidFill>
                  <a:srgbClr val="0000CC"/>
                </a:solidFill>
              </a:rPr>
              <a:t>But He gives them respite till a fixed term</a:t>
            </a:r>
          </a:p>
          <a:p>
            <a:pPr marL="0" indent="0" algn="ctr">
              <a:buFont typeface="Arial" pitchFamily="34" charset="0"/>
              <a:buNone/>
            </a:pPr>
            <a:r>
              <a:rPr lang="en-GB" sz="2300" b="1" dirty="0">
                <a:solidFill>
                  <a:srgbClr val="0000CC"/>
                </a:solidFill>
              </a:rPr>
              <a:t>And when their term comes</a:t>
            </a:r>
          </a:p>
          <a:p>
            <a:pPr marL="0" indent="0" algn="ctr">
              <a:buFont typeface="Arial" pitchFamily="34" charset="0"/>
              <a:buNone/>
            </a:pPr>
            <a:r>
              <a:rPr lang="en-GB" sz="2300" b="1" dirty="0">
                <a:solidFill>
                  <a:srgbClr val="0000CC"/>
                </a:solidFill>
              </a:rPr>
              <a:t>So indeed Allah is observing all His servants!” (35:45)</a:t>
            </a:r>
            <a:endParaRPr lang="ar-EG" sz="2300" b="1" dirty="0">
              <a:solidFill>
                <a:srgbClr val="0000CC"/>
              </a:solidFill>
              <a:latin typeface="KFGQPC Uthman Taha Naskh" panose="02000000000000000000" pitchFamily="2" charset="-78"/>
              <a:cs typeface="KFGQPC Uthman Taha Naskh" panose="02000000000000000000" pitchFamily="2" charset="-78"/>
            </a:endParaRPr>
          </a:p>
        </p:txBody>
      </p:sp>
      <p:pic>
        <p:nvPicPr>
          <p:cNvPr id="10242" name="Picture 2" descr="Islamic Quotes - Allah is Just. Rely on HIM. | Facebook">
            <a:extLst>
              <a:ext uri="{FF2B5EF4-FFF2-40B4-BE49-F238E27FC236}">
                <a16:creationId xmlns:a16="http://schemas.microsoft.com/office/drawing/2014/main" id="{F866CBD5-B57E-856D-F4C1-178AC265F9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489" y="483518"/>
            <a:ext cx="3960440"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43833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anim calcmode="lin" valueType="num">
                                      <p:cBhvr additive="base">
                                        <p:cTn id="1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 calcmode="lin" valueType="num">
                                      <p:cBhvr additive="base">
                                        <p:cTn id="1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anim calcmode="lin" valueType="num">
                                      <p:cBhvr additive="base">
                                        <p:cTn id="19"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anim calcmode="lin" valueType="num">
                                      <p:cBhvr additive="base">
                                        <p:cTn id="2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Content Placeholder 6" descr="A white and green rectangle with pink arrows&#10;&#10;Description automatically generated">
            <a:extLst>
              <a:ext uri="{FF2B5EF4-FFF2-40B4-BE49-F238E27FC236}">
                <a16:creationId xmlns:a16="http://schemas.microsoft.com/office/drawing/2014/main" id="{E8BDE549-1806-E1A0-4A0E-457D8BD6233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8"/>
          <a:stretch/>
        </p:blipFill>
        <p:spPr>
          <a:xfrm>
            <a:off x="20" y="961"/>
            <a:ext cx="9143980" cy="5142539"/>
          </a:xfrm>
          <a:prstGeom prst="rect">
            <a:avLst/>
          </a:prstGeom>
        </p:spPr>
      </p:pic>
      <p:sp>
        <p:nvSpPr>
          <p:cNvPr id="8" name="Content Placeholder 2">
            <a:extLst>
              <a:ext uri="{FF2B5EF4-FFF2-40B4-BE49-F238E27FC236}">
                <a16:creationId xmlns:a16="http://schemas.microsoft.com/office/drawing/2014/main" id="{1EC02927-77AC-736C-D263-BF1CDA5D74E4}"/>
              </a:ext>
            </a:extLst>
          </p:cNvPr>
          <p:cNvSpPr txBox="1">
            <a:spLocks/>
          </p:cNvSpPr>
          <p:nvPr/>
        </p:nvSpPr>
        <p:spPr>
          <a:xfrm>
            <a:off x="-35376" y="3579862"/>
            <a:ext cx="9144000" cy="15636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2300" b="1" dirty="0">
                <a:solidFill>
                  <a:srgbClr val="0000CC"/>
                </a:solidFill>
                <a:latin typeface="SF Pro Text"/>
              </a:rPr>
              <a:t>“Perhaps you hate a thing and it is good for you; and perhaps you love a thing and it is bad for you. And Allah Knows, while you know not.”</a:t>
            </a:r>
            <a:r>
              <a:rPr lang="en-GB" sz="2300" b="1" dirty="0">
                <a:solidFill>
                  <a:srgbClr val="0000CC"/>
                </a:solidFill>
                <a:latin typeface="SF Pro Text"/>
                <a:cs typeface="KFGQPC Uthman Taha Naskh" panose="02000000000000000000" pitchFamily="2" charset="-78"/>
              </a:rPr>
              <a:t> (2:216)</a:t>
            </a:r>
          </a:p>
          <a:p>
            <a:pPr marL="0" indent="0" algn="ctr">
              <a:buFont typeface="Arial" pitchFamily="34" charset="0"/>
              <a:buNone/>
            </a:pPr>
            <a:endParaRPr lang="ar-EG" sz="700" b="1" dirty="0">
              <a:solidFill>
                <a:srgbClr val="0000CC"/>
              </a:solidFill>
            </a:endParaRPr>
          </a:p>
          <a:p>
            <a:pPr marL="0" indent="0" algn="ctr">
              <a:buFont typeface="Arial" pitchFamily="34" charset="0"/>
              <a:buNone/>
            </a:pPr>
            <a:r>
              <a:rPr lang="en-GB" sz="2300" b="1" dirty="0">
                <a:solidFill>
                  <a:srgbClr val="0000CC"/>
                </a:solidFill>
                <a:latin typeface="SF Pro Text"/>
              </a:rPr>
              <a:t>“Perhaps you dislike a thing and Allah makes therein much good.” (4:19)</a:t>
            </a:r>
          </a:p>
        </p:txBody>
      </p:sp>
      <p:pic>
        <p:nvPicPr>
          <p:cNvPr id="11266" name="Picture 2" descr="Thankfulness and Patience in Allah (swt) | Ihsan Center – Islam From The  Heart">
            <a:extLst>
              <a:ext uri="{FF2B5EF4-FFF2-40B4-BE49-F238E27FC236}">
                <a16:creationId xmlns:a16="http://schemas.microsoft.com/office/drawing/2014/main" id="{96C291BE-51E8-3DD3-5F21-4DBD0014EAA7}"/>
              </a:ext>
            </a:extLst>
          </p:cNvPr>
          <p:cNvPicPr>
            <a:picLocks noChangeAspect="1" noChangeArrowheads="1"/>
          </p:cNvPicPr>
          <p:nvPr/>
        </p:nvPicPr>
        <p:blipFill rotWithShape="1">
          <a:blip r:embed="rId4">
            <a:clrChange>
              <a:clrFrom>
                <a:srgbClr val="EFF2F7"/>
              </a:clrFrom>
              <a:clrTo>
                <a:srgbClr val="EFF2F7">
                  <a:alpha val="0"/>
                </a:srgbClr>
              </a:clrTo>
            </a:clrChange>
            <a:extLst>
              <a:ext uri="{28A0092B-C50C-407E-A947-70E740481C1C}">
                <a14:useLocalDpi xmlns:a14="http://schemas.microsoft.com/office/drawing/2010/main" val="0"/>
              </a:ext>
            </a:extLst>
          </a:blip>
          <a:srcRect t="10801" b="15000"/>
          <a:stretch/>
        </p:blipFill>
        <p:spPr bwMode="auto">
          <a:xfrm>
            <a:off x="4966513" y="200942"/>
            <a:ext cx="4142111" cy="330783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portance and Benefits of Tawakkul | Trust and Reliance on Allah - Islamic  Articles">
            <a:extLst>
              <a:ext uri="{FF2B5EF4-FFF2-40B4-BE49-F238E27FC236}">
                <a16:creationId xmlns:a16="http://schemas.microsoft.com/office/drawing/2014/main" id="{E2F6C657-8D0B-9D67-4D71-60A51D576A5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200" b="19201"/>
          <a:stretch/>
        </p:blipFill>
        <p:spPr bwMode="auto">
          <a:xfrm>
            <a:off x="107504" y="204848"/>
            <a:ext cx="4752648" cy="3307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13772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 calcmode="lin" valueType="num">
                                      <p:cBhvr additive="base">
                                        <p:cTn id="1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white and green rectangle with pink arrows&#10;&#10;Description automatically generated">
            <a:extLst>
              <a:ext uri="{FF2B5EF4-FFF2-40B4-BE49-F238E27FC236}">
                <a16:creationId xmlns:a16="http://schemas.microsoft.com/office/drawing/2014/main" id="{E8BDE549-1806-E1A0-4A0E-457D8BD6233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8"/>
          <a:stretch/>
        </p:blipFill>
        <p:spPr>
          <a:xfrm>
            <a:off x="20" y="961"/>
            <a:ext cx="9143980" cy="5142539"/>
          </a:xfrm>
          <a:prstGeom prst="rect">
            <a:avLst/>
          </a:prstGeom>
        </p:spPr>
      </p:pic>
      <p:sp>
        <p:nvSpPr>
          <p:cNvPr id="8" name="Content Placeholder 2">
            <a:extLst>
              <a:ext uri="{FF2B5EF4-FFF2-40B4-BE49-F238E27FC236}">
                <a16:creationId xmlns:a16="http://schemas.microsoft.com/office/drawing/2014/main" id="{1EC02927-77AC-736C-D263-BF1CDA5D74E4}"/>
              </a:ext>
            </a:extLst>
          </p:cNvPr>
          <p:cNvSpPr txBox="1">
            <a:spLocks/>
          </p:cNvSpPr>
          <p:nvPr/>
        </p:nvSpPr>
        <p:spPr>
          <a:xfrm>
            <a:off x="0" y="0"/>
            <a:ext cx="9144000" cy="27877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2100" b="1" dirty="0">
                <a:solidFill>
                  <a:srgbClr val="006600"/>
                </a:solidFill>
              </a:rPr>
              <a:t>READ THE SEERAH – WE ALREADY KNOW WHAT TO DO!</a:t>
            </a:r>
          </a:p>
          <a:p>
            <a:pPr marL="0" indent="0">
              <a:buFont typeface="Arial" pitchFamily="34" charset="0"/>
              <a:buNone/>
            </a:pPr>
            <a:r>
              <a:rPr lang="en-GB" sz="2100" b="1" dirty="0"/>
              <a:t>Muslims lost in Uhud, </a:t>
            </a:r>
            <a:r>
              <a:rPr lang="en-GB" sz="2100" b="1" dirty="0" err="1"/>
              <a:t>Sayyidna</a:t>
            </a:r>
            <a:r>
              <a:rPr lang="en-GB" sz="2100" b="1" dirty="0"/>
              <a:t> Hamzah </a:t>
            </a:r>
            <a:r>
              <a:rPr lang="en-GB" sz="2100" dirty="0">
                <a:sym typeface="AGA Arabesque" panose="05010101010101010101" pitchFamily="2" charset="2"/>
              </a:rPr>
              <a:t></a:t>
            </a:r>
            <a:r>
              <a:rPr lang="en-GB" sz="2100" b="1" dirty="0">
                <a:sym typeface="AGA Arabesque" panose="05010101010101010101" pitchFamily="2" charset="2"/>
              </a:rPr>
              <a:t> </a:t>
            </a:r>
            <a:r>
              <a:rPr lang="en-GB" sz="2100" b="1" dirty="0"/>
              <a:t>was martyred, uncle of the Prophet </a:t>
            </a:r>
            <a:r>
              <a:rPr lang="en-GB" sz="2100" dirty="0">
                <a:sym typeface="AGA Arabesque" panose="05010101010101010101" pitchFamily="2" charset="2"/>
              </a:rPr>
              <a:t></a:t>
            </a:r>
            <a:endParaRPr lang="en-GB" sz="2100" dirty="0"/>
          </a:p>
          <a:p>
            <a:pPr marL="0" indent="0">
              <a:buFont typeface="Arial" pitchFamily="34" charset="0"/>
              <a:buNone/>
            </a:pPr>
            <a:r>
              <a:rPr lang="en-GB" sz="2100" b="1" dirty="0"/>
              <a:t>We can’t always see the wisdom, through loss Allah </a:t>
            </a:r>
            <a:r>
              <a:rPr lang="en-GB" sz="2100" dirty="0">
                <a:sym typeface="AGA Arabesque" panose="05010101010101010101" pitchFamily="2" charset="2"/>
              </a:rPr>
              <a:t></a:t>
            </a:r>
            <a:r>
              <a:rPr lang="en-GB" sz="2100" b="1" dirty="0">
                <a:sym typeface="AGA Arabesque" panose="05010101010101010101" pitchFamily="2" charset="2"/>
              </a:rPr>
              <a:t> </a:t>
            </a:r>
            <a:r>
              <a:rPr lang="en-GB" sz="2100" b="1" dirty="0"/>
              <a:t>made them stronger!</a:t>
            </a:r>
            <a:endParaRPr lang="en-GB" sz="2100" b="1" dirty="0">
              <a:latin typeface="+mj-lt"/>
            </a:endParaRPr>
          </a:p>
          <a:p>
            <a:pPr marL="0" indent="0">
              <a:buFont typeface="Arial" pitchFamily="34" charset="0"/>
              <a:buNone/>
            </a:pPr>
            <a:r>
              <a:rPr lang="en-GB" sz="2100" b="1" dirty="0">
                <a:latin typeface="+mj-lt"/>
              </a:rPr>
              <a:t>Battle of Badr – </a:t>
            </a:r>
            <a:r>
              <a:rPr lang="en-GB" sz="2100" b="1" dirty="0" err="1">
                <a:latin typeface="+mj-lt"/>
              </a:rPr>
              <a:t>Khayr</a:t>
            </a:r>
            <a:r>
              <a:rPr lang="en-GB" sz="2100" b="1" dirty="0">
                <a:latin typeface="+mj-lt"/>
              </a:rPr>
              <a:t> followed by battle of Uhud/</a:t>
            </a:r>
            <a:r>
              <a:rPr lang="en-GB" sz="2100" b="1" dirty="0" err="1">
                <a:latin typeface="+mj-lt"/>
              </a:rPr>
              <a:t>Khandaq</a:t>
            </a:r>
            <a:r>
              <a:rPr lang="en-GB" sz="2100" b="1" dirty="0">
                <a:latin typeface="+mj-lt"/>
              </a:rPr>
              <a:t> of great Difficulty</a:t>
            </a:r>
          </a:p>
          <a:p>
            <a:pPr marL="0" indent="0">
              <a:buFont typeface="Arial" pitchFamily="34" charset="0"/>
              <a:buNone/>
            </a:pPr>
            <a:endParaRPr lang="en-GB" sz="700" b="1" dirty="0">
              <a:latin typeface="+mj-lt"/>
            </a:endParaRPr>
          </a:p>
          <a:p>
            <a:pPr marL="0" indent="0">
              <a:buNone/>
            </a:pPr>
            <a:r>
              <a:rPr lang="en-GB" sz="2100" b="1" dirty="0">
                <a:solidFill>
                  <a:srgbClr val="FF0000"/>
                </a:solidFill>
                <a:latin typeface="+mj-lt"/>
              </a:rPr>
              <a:t>Why didn’t Allah </a:t>
            </a:r>
            <a:r>
              <a:rPr lang="en-GB" sz="2100" dirty="0">
                <a:cs typeface="KFGQPC Uthman Taha Naskh" panose="02000000000000000000" pitchFamily="2" charset="-78"/>
                <a:sym typeface="AGA Arabesque" panose="05010101010101010101" pitchFamily="2" charset="2"/>
              </a:rPr>
              <a:t> </a:t>
            </a:r>
            <a:r>
              <a:rPr lang="en-GB" sz="2100" b="1" dirty="0">
                <a:solidFill>
                  <a:srgbClr val="FF0000"/>
                </a:solidFill>
                <a:latin typeface="+mj-lt"/>
              </a:rPr>
              <a:t>grant victory to Prophet </a:t>
            </a:r>
            <a:r>
              <a:rPr lang="en-GB" sz="2100" dirty="0">
                <a:solidFill>
                  <a:srgbClr val="FF0000"/>
                </a:solidFill>
                <a:latin typeface="+mj-lt"/>
                <a:sym typeface="AGA Arabesque" panose="05010101010101010101" pitchFamily="2" charset="2"/>
              </a:rPr>
              <a:t> </a:t>
            </a:r>
            <a:r>
              <a:rPr lang="en-GB" sz="2100" b="1" dirty="0">
                <a:solidFill>
                  <a:srgbClr val="FF0000"/>
                </a:solidFill>
                <a:latin typeface="+mj-lt"/>
              </a:rPr>
              <a:t>immediately in </a:t>
            </a:r>
            <a:r>
              <a:rPr lang="en-GB" sz="2100" b="1" dirty="0" err="1">
                <a:solidFill>
                  <a:srgbClr val="FF0000"/>
                </a:solidFill>
                <a:latin typeface="+mj-lt"/>
              </a:rPr>
              <a:t>Khandaq</a:t>
            </a:r>
            <a:r>
              <a:rPr lang="en-GB" sz="2100" b="1" dirty="0">
                <a:solidFill>
                  <a:srgbClr val="FF0000"/>
                </a:solidFill>
                <a:latin typeface="+mj-lt"/>
              </a:rPr>
              <a:t>?</a:t>
            </a:r>
          </a:p>
          <a:p>
            <a:pPr marL="0" indent="0">
              <a:buFont typeface="Arial" pitchFamily="34" charset="0"/>
              <a:buNone/>
            </a:pPr>
            <a:r>
              <a:rPr lang="en-GB" sz="2100" b="1" dirty="0">
                <a:solidFill>
                  <a:srgbClr val="FF0000"/>
                </a:solidFill>
                <a:latin typeface="+mj-lt"/>
              </a:rPr>
              <a:t>Why were they besieged until they were shaken severely?</a:t>
            </a:r>
          </a:p>
          <a:p>
            <a:pPr marL="0" indent="0">
              <a:buFont typeface="Arial" pitchFamily="34" charset="0"/>
              <a:buNone/>
            </a:pPr>
            <a:r>
              <a:rPr lang="en-GB" sz="2100" b="1" dirty="0">
                <a:solidFill>
                  <a:srgbClr val="FF0000"/>
                </a:solidFill>
                <a:latin typeface="+mj-lt"/>
              </a:rPr>
              <a:t>Why were Muslim economically, financially &amp; socially boycotted for 3 years?</a:t>
            </a:r>
          </a:p>
        </p:txBody>
      </p:sp>
      <p:pic>
        <p:nvPicPr>
          <p:cNvPr id="12290" name="Picture 2" descr="The Holy Prophet's unwavering trust in Allah and Divine protection">
            <a:extLst>
              <a:ext uri="{FF2B5EF4-FFF2-40B4-BE49-F238E27FC236}">
                <a16:creationId xmlns:a16="http://schemas.microsoft.com/office/drawing/2014/main" id="{3A41D445-10C5-A659-950E-B14B60BC502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848" y="2899845"/>
            <a:ext cx="2437985" cy="2242694"/>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slam The Complete Way Of Life. - HADITH 24 . The Battle of Khandaq  (Trench) . Jabir Ibn Abdullah (Radheyal Laahu Nhu) reported, When the ditch  (for the battle of Khandaq) was">
            <a:extLst>
              <a:ext uri="{FF2B5EF4-FFF2-40B4-BE49-F238E27FC236}">
                <a16:creationId xmlns:a16="http://schemas.microsoft.com/office/drawing/2014/main" id="{C33BC469-CA42-867E-0CAF-D1DBA90DBE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1833" y="2899845"/>
            <a:ext cx="3502167" cy="2242694"/>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Battle of Uhud - Wikipedia">
            <a:extLst>
              <a:ext uri="{FF2B5EF4-FFF2-40B4-BE49-F238E27FC236}">
                <a16:creationId xmlns:a16="http://schemas.microsoft.com/office/drawing/2014/main" id="{10DAEBB4-42BC-FC83-7917-40627D0924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899845"/>
            <a:ext cx="3203848" cy="2242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7482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 calcmode="lin" valueType="num">
                                      <p:cBhvr additive="base">
                                        <p:cTn id="25"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 calcmode="lin" valueType="num">
                                      <p:cBhvr additive="base">
                                        <p:cTn id="29"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
                                            <p:txEl>
                                              <p:pRg st="7" end="7"/>
                                            </p:txEl>
                                          </p:spTgt>
                                        </p:tgtEl>
                                        <p:attrNameLst>
                                          <p:attrName>style.visibility</p:attrName>
                                        </p:attrNameLst>
                                      </p:cBhvr>
                                      <p:to>
                                        <p:strVal val="visible"/>
                                      </p:to>
                                    </p:set>
                                    <p:anim calcmode="lin" valueType="num">
                                      <p:cBhvr additive="base">
                                        <p:cTn id="33"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Content Placeholder 6" descr="A white and green rectangle with pink arrows&#10;&#10;Description automatically generated">
            <a:extLst>
              <a:ext uri="{FF2B5EF4-FFF2-40B4-BE49-F238E27FC236}">
                <a16:creationId xmlns:a16="http://schemas.microsoft.com/office/drawing/2014/main" id="{DEBD0F4A-02A7-4294-52AD-8EB6D8DAA17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8"/>
          <a:stretch/>
        </p:blipFill>
        <p:spPr>
          <a:xfrm>
            <a:off x="20" y="961"/>
            <a:ext cx="9143980" cy="5142539"/>
          </a:xfrm>
          <a:prstGeom prst="rect">
            <a:avLst/>
          </a:prstGeom>
        </p:spPr>
      </p:pic>
      <p:sp>
        <p:nvSpPr>
          <p:cNvPr id="8" name="Content Placeholder 2">
            <a:extLst>
              <a:ext uri="{FF2B5EF4-FFF2-40B4-BE49-F238E27FC236}">
                <a16:creationId xmlns:a16="http://schemas.microsoft.com/office/drawing/2014/main" id="{EF5CC9AD-93A6-B1F2-5B08-BCBA0D9F1641}"/>
              </a:ext>
            </a:extLst>
          </p:cNvPr>
          <p:cNvSpPr txBox="1">
            <a:spLocks/>
          </p:cNvSpPr>
          <p:nvPr/>
        </p:nvSpPr>
        <p:spPr>
          <a:xfrm>
            <a:off x="0" y="0"/>
            <a:ext cx="9144000" cy="51435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000" b="1" dirty="0">
                <a:latin typeface="+mj-lt"/>
              </a:rPr>
              <a:t>However, </a:t>
            </a:r>
            <a:r>
              <a:rPr lang="en-GB" sz="2000" b="1" dirty="0" err="1">
                <a:latin typeface="+mj-lt"/>
              </a:rPr>
              <a:t>Insaan</a:t>
            </a:r>
            <a:r>
              <a:rPr lang="en-GB" sz="2000" b="1" dirty="0">
                <a:latin typeface="+mj-lt"/>
              </a:rPr>
              <a:t> is </a:t>
            </a:r>
            <a:r>
              <a:rPr lang="en-GB" sz="2000" b="1" dirty="0">
                <a:solidFill>
                  <a:srgbClr val="FF0000"/>
                </a:solidFill>
                <a:latin typeface="+mj-lt"/>
              </a:rPr>
              <a:t>WEAK, ANXIOUS, IMPATIENT, HASTY, UNGRATEFUL, FORGETFUL </a:t>
            </a:r>
            <a:endParaRPr lang="ar-EG" sz="2000" b="1" dirty="0">
              <a:solidFill>
                <a:srgbClr val="FF0000"/>
              </a:solidFill>
              <a:latin typeface="+mj-lt"/>
            </a:endParaRPr>
          </a:p>
          <a:p>
            <a:pPr marL="0" indent="0" algn="ctr">
              <a:buFont typeface="Arial" pitchFamily="34" charset="0"/>
              <a:buNone/>
            </a:pPr>
            <a:r>
              <a:rPr lang="ar-EG" sz="2300" b="1" dirty="0">
                <a:solidFill>
                  <a:srgbClr val="0000CC"/>
                </a:solidFill>
                <a:latin typeface="KFGQPC Uthman Taha Naskh" panose="02000000000000000000" pitchFamily="2" charset="-78"/>
                <a:cs typeface="KFGQPC Uthman Taha Naskh" panose="02000000000000000000" pitchFamily="2" charset="-78"/>
              </a:rPr>
              <a:t> - </a:t>
            </a:r>
            <a:r>
              <a:rPr lang="ar-EG" sz="2300" dirty="0">
                <a:solidFill>
                  <a:srgbClr val="0000CC"/>
                </a:solidFill>
                <a:latin typeface="KFGQPC Uthman Taha Naskh" panose="02000000000000000000" pitchFamily="2" charset="-78"/>
                <a:cs typeface="KFGQPC Uthman Taha Naskh" panose="02000000000000000000" pitchFamily="2" charset="-78"/>
              </a:rPr>
              <a:t>وَخُلِقَ الْإِنسَانُ ضَعِيفًا </a:t>
            </a:r>
            <a:r>
              <a:rPr lang="ar-EG" sz="2300" b="1" dirty="0">
                <a:solidFill>
                  <a:srgbClr val="0000CC"/>
                </a:solidFill>
                <a:latin typeface="KFGQPC Uthman Taha Naskh" panose="02000000000000000000" pitchFamily="2" charset="-78"/>
                <a:cs typeface="KFGQPC Uthman Taha Naskh" panose="02000000000000000000" pitchFamily="2" charset="-78"/>
              </a:rPr>
              <a:t> - </a:t>
            </a:r>
            <a:r>
              <a:rPr lang="ar-EG" sz="2300" dirty="0">
                <a:solidFill>
                  <a:srgbClr val="0000CC"/>
                </a:solidFill>
                <a:latin typeface="KFGQPC Uthman Taha Naskh" panose="02000000000000000000" pitchFamily="2" charset="-78"/>
                <a:cs typeface="KFGQPC Uthman Taha Naskh" panose="02000000000000000000" pitchFamily="2" charset="-78"/>
              </a:rPr>
              <a:t>وَكَانَ الْإِنسَانُ عَجُولًا -  إِنَّ الْإِنسَانَ خُلِقَ هَلُوعًا - إِذَا مَسَّهُ الشَّرُّ جَزُوعًا ‎</a:t>
            </a:r>
            <a:endParaRPr lang="en-GB" sz="2300" dirty="0">
              <a:solidFill>
                <a:srgbClr val="0000CC"/>
              </a:solidFill>
              <a:latin typeface="KFGQPC Uthman Taha Naskh" panose="02000000000000000000" pitchFamily="2" charset="-78"/>
              <a:cs typeface="KFGQPC Uthman Taha Naskh" panose="02000000000000000000" pitchFamily="2" charset="-78"/>
            </a:endParaRPr>
          </a:p>
          <a:p>
            <a:pPr marL="0" indent="0" algn="ctr">
              <a:buFont typeface="Arial" pitchFamily="34" charset="0"/>
              <a:buNone/>
            </a:pPr>
            <a:endParaRPr lang="en-GB" sz="700" dirty="0">
              <a:solidFill>
                <a:srgbClr val="0000CC"/>
              </a:solidFill>
              <a:latin typeface="+mj-lt"/>
              <a:cs typeface="KFGQPC Uthman Taha Naskh" panose="02000000000000000000" pitchFamily="2" charset="-78"/>
            </a:endParaRPr>
          </a:p>
          <a:p>
            <a:pPr marL="0" indent="0">
              <a:buFont typeface="Arial" pitchFamily="34" charset="0"/>
              <a:buNone/>
            </a:pPr>
            <a:r>
              <a:rPr lang="en-GB" sz="2300" b="1" dirty="0">
                <a:solidFill>
                  <a:srgbClr val="0000CC"/>
                </a:solidFill>
                <a:latin typeface="+mj-lt"/>
              </a:rPr>
              <a:t>THIS DOES NOT APPLY TO ALLAH </a:t>
            </a:r>
            <a:r>
              <a:rPr lang="en-GB" sz="2300" dirty="0">
                <a:solidFill>
                  <a:srgbClr val="0000CC"/>
                </a:solidFill>
                <a:latin typeface="+mj-lt"/>
                <a:sym typeface="AGA Arabesque" panose="05010101010101010101" pitchFamily="2" charset="2"/>
              </a:rPr>
              <a:t></a:t>
            </a:r>
            <a:r>
              <a:rPr lang="en-GB" sz="2300" b="1" dirty="0">
                <a:solidFill>
                  <a:srgbClr val="0000CC"/>
                </a:solidFill>
                <a:latin typeface="+mj-lt"/>
                <a:sym typeface="AGA Arabesque" panose="05010101010101010101" pitchFamily="2" charset="2"/>
              </a:rPr>
              <a:t>! Allah </a:t>
            </a:r>
            <a:r>
              <a:rPr lang="en-GB" sz="2300" dirty="0">
                <a:solidFill>
                  <a:srgbClr val="0000CC"/>
                </a:solidFill>
                <a:latin typeface="+mj-lt"/>
                <a:sym typeface="AGA Arabesque" panose="05010101010101010101" pitchFamily="2" charset="2"/>
              </a:rPr>
              <a:t> </a:t>
            </a:r>
            <a:r>
              <a:rPr lang="en-GB" sz="2300" b="1" dirty="0">
                <a:solidFill>
                  <a:srgbClr val="0000CC"/>
                </a:solidFill>
                <a:latin typeface="+mj-lt"/>
              </a:rPr>
              <a:t>does </a:t>
            </a:r>
            <a:r>
              <a:rPr lang="en-GB" sz="2300" b="1" dirty="0">
                <a:solidFill>
                  <a:srgbClr val="FF0000"/>
                </a:solidFill>
                <a:latin typeface="+mj-lt"/>
              </a:rPr>
              <a:t>NOT</a:t>
            </a:r>
            <a:r>
              <a:rPr lang="en-GB" sz="2300" b="1" dirty="0">
                <a:solidFill>
                  <a:srgbClr val="0000CC"/>
                </a:solidFill>
                <a:latin typeface="+mj-lt"/>
              </a:rPr>
              <a:t> Waver, Err                Allah is Not Impatient, Anxious, Hasty, Weak, Do Any Injustice</a:t>
            </a:r>
          </a:p>
          <a:p>
            <a:pPr marL="0" indent="0">
              <a:buFont typeface="Arial" pitchFamily="34" charset="0"/>
              <a:buNone/>
            </a:pPr>
            <a:endParaRPr lang="en-GB" sz="700" b="1" dirty="0">
              <a:solidFill>
                <a:srgbClr val="0000CC"/>
              </a:solidFill>
              <a:latin typeface="+mj-lt"/>
            </a:endParaRPr>
          </a:p>
        </p:txBody>
      </p:sp>
      <p:pic>
        <p:nvPicPr>
          <p:cNvPr id="13314" name="Picture 2" descr="Turning weakness into strength: lessons as a new advocate | openDemocracy">
            <a:extLst>
              <a:ext uri="{FF2B5EF4-FFF2-40B4-BE49-F238E27FC236}">
                <a16:creationId xmlns:a16="http://schemas.microsoft.com/office/drawing/2014/main" id="{A07CBA0B-4E3F-D2CA-EE45-7537A271FE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7" y="3074845"/>
            <a:ext cx="3191620" cy="2067694"/>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General Anxiety Disorder (GAD) In Psychology">
            <a:extLst>
              <a:ext uri="{FF2B5EF4-FFF2-40B4-BE49-F238E27FC236}">
                <a16:creationId xmlns:a16="http://schemas.microsoft.com/office/drawing/2014/main" id="{FDE54EA1-7D07-4538-5AC8-15FFE5F1AB8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2391" y="3074845"/>
            <a:ext cx="2989890" cy="2067694"/>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Impatient people may be ageing faster, scientists suspect">
            <a:extLst>
              <a:ext uri="{FF2B5EF4-FFF2-40B4-BE49-F238E27FC236}">
                <a16:creationId xmlns:a16="http://schemas.microsoft.com/office/drawing/2014/main" id="{EC3699BD-4E83-A7C4-E446-7344AE3786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1357" y="2033823"/>
            <a:ext cx="2989891" cy="202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99984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additive="base">
                                        <p:cTn id="2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white and green rectangle with pink arrows&#10;&#10;Description automatically generated">
            <a:extLst>
              <a:ext uri="{FF2B5EF4-FFF2-40B4-BE49-F238E27FC236}">
                <a16:creationId xmlns:a16="http://schemas.microsoft.com/office/drawing/2014/main" id="{DEBD0F4A-02A7-4294-52AD-8EB6D8DAA17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8"/>
          <a:stretch/>
        </p:blipFill>
        <p:spPr>
          <a:xfrm>
            <a:off x="20" y="961"/>
            <a:ext cx="9143980" cy="5142539"/>
          </a:xfrm>
          <a:prstGeom prst="rect">
            <a:avLst/>
          </a:prstGeom>
        </p:spPr>
      </p:pic>
      <p:sp>
        <p:nvSpPr>
          <p:cNvPr id="8" name="Content Placeholder 2">
            <a:extLst>
              <a:ext uri="{FF2B5EF4-FFF2-40B4-BE49-F238E27FC236}">
                <a16:creationId xmlns:a16="http://schemas.microsoft.com/office/drawing/2014/main" id="{EF5CC9AD-93A6-B1F2-5B08-BCBA0D9F1641}"/>
              </a:ext>
            </a:extLst>
          </p:cNvPr>
          <p:cNvSpPr txBox="1">
            <a:spLocks/>
          </p:cNvSpPr>
          <p:nvPr/>
        </p:nvSpPr>
        <p:spPr>
          <a:xfrm>
            <a:off x="0" y="0"/>
            <a:ext cx="9144000" cy="51435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2300" b="1" dirty="0">
                <a:solidFill>
                  <a:srgbClr val="FF0000"/>
                </a:solidFill>
                <a:latin typeface="+mj-lt"/>
              </a:rPr>
              <a:t>REALISE:</a:t>
            </a:r>
          </a:p>
          <a:p>
            <a:pPr marL="0" indent="0">
              <a:buFont typeface="Arial" pitchFamily="34" charset="0"/>
              <a:buNone/>
            </a:pPr>
            <a:r>
              <a:rPr lang="en-GB" sz="2100" b="1" dirty="0">
                <a:solidFill>
                  <a:srgbClr val="006600"/>
                </a:solidFill>
                <a:latin typeface="+mj-lt"/>
              </a:rPr>
              <a:t>What is my role? What does Allah </a:t>
            </a:r>
            <a:r>
              <a:rPr lang="en-GB" sz="2100" dirty="0">
                <a:solidFill>
                  <a:srgbClr val="006600"/>
                </a:solidFill>
                <a:latin typeface="+mj-lt"/>
                <a:sym typeface="AGA Arabesque" panose="05010101010101010101" pitchFamily="2" charset="2"/>
              </a:rPr>
              <a:t> </a:t>
            </a:r>
            <a:r>
              <a:rPr lang="en-GB" sz="2100" b="1" dirty="0">
                <a:solidFill>
                  <a:srgbClr val="006600"/>
                </a:solidFill>
                <a:latin typeface="+mj-lt"/>
              </a:rPr>
              <a:t>want from me?</a:t>
            </a:r>
          </a:p>
          <a:p>
            <a:pPr marL="0" indent="0">
              <a:buFont typeface="Arial" pitchFamily="34" charset="0"/>
              <a:buNone/>
            </a:pPr>
            <a:r>
              <a:rPr lang="en-GB" sz="2100" b="1" dirty="0">
                <a:solidFill>
                  <a:srgbClr val="006600"/>
                </a:solidFill>
                <a:latin typeface="+mj-lt"/>
              </a:rPr>
              <a:t>Why did He allow me to see this or for this to happen?</a:t>
            </a:r>
          </a:p>
          <a:p>
            <a:pPr marL="0" indent="0">
              <a:buFont typeface="Arial" pitchFamily="34" charset="0"/>
              <a:buNone/>
            </a:pPr>
            <a:r>
              <a:rPr lang="en-GB" sz="2100" b="1" dirty="0">
                <a:solidFill>
                  <a:srgbClr val="006600"/>
                </a:solidFill>
                <a:latin typeface="+mj-lt"/>
              </a:rPr>
              <a:t>Not everything we see is evil!</a:t>
            </a:r>
          </a:p>
          <a:p>
            <a:pPr marL="0" indent="0">
              <a:buFont typeface="Arial" pitchFamily="34" charset="0"/>
              <a:buNone/>
            </a:pPr>
            <a:r>
              <a:rPr lang="en-GB" sz="2100" b="1" dirty="0">
                <a:solidFill>
                  <a:srgbClr val="006600"/>
                </a:solidFill>
                <a:latin typeface="+mj-lt"/>
              </a:rPr>
              <a:t>We don’t understand everything in this world!</a:t>
            </a:r>
          </a:p>
          <a:p>
            <a:pPr marL="0" indent="0">
              <a:buFont typeface="Arial" pitchFamily="34" charset="0"/>
              <a:buNone/>
            </a:pPr>
            <a:endParaRPr lang="en-GB" sz="300" b="1" dirty="0">
              <a:latin typeface="+mj-lt"/>
            </a:endParaRPr>
          </a:p>
          <a:p>
            <a:pPr marL="0" indent="0" algn="ctr">
              <a:buFont typeface="Arial" pitchFamily="34" charset="0"/>
              <a:buNone/>
            </a:pPr>
            <a:r>
              <a:rPr lang="en-GB" sz="2100" b="1" dirty="0">
                <a:solidFill>
                  <a:srgbClr val="FF0000"/>
                </a:solidFill>
                <a:latin typeface="+mj-lt"/>
              </a:rPr>
              <a:t>NOW ISN’T THE TIME TO ASK WHY – BUT REALISE WHAT DO I NEED TO DO</a:t>
            </a:r>
          </a:p>
          <a:p>
            <a:pPr marL="0" indent="0">
              <a:buFont typeface="Arial" pitchFamily="34" charset="0"/>
              <a:buNone/>
            </a:pPr>
            <a:r>
              <a:rPr lang="en-GB" sz="2000" b="1" dirty="0">
                <a:latin typeface="+mj-lt"/>
              </a:rPr>
              <a:t>Allah </a:t>
            </a:r>
            <a:r>
              <a:rPr lang="en-GB" sz="2000" dirty="0">
                <a:latin typeface="+mj-lt"/>
                <a:sym typeface="AGA Arabesque" panose="05010101010101010101" pitchFamily="2" charset="2"/>
              </a:rPr>
              <a:t></a:t>
            </a:r>
            <a:r>
              <a:rPr lang="en-GB" sz="2000" b="1" dirty="0">
                <a:latin typeface="+mj-lt"/>
                <a:sym typeface="AGA Arabesque" panose="05010101010101010101" pitchFamily="2" charset="2"/>
              </a:rPr>
              <a:t> </a:t>
            </a:r>
            <a:r>
              <a:rPr lang="en-GB" sz="2000" b="1" dirty="0">
                <a:latin typeface="+mj-lt"/>
              </a:rPr>
              <a:t>wants you to return to Him, Change, </a:t>
            </a:r>
            <a:r>
              <a:rPr lang="en-GB" sz="2000" b="1" dirty="0" err="1">
                <a:latin typeface="+mj-lt"/>
              </a:rPr>
              <a:t>Du’a</a:t>
            </a:r>
            <a:r>
              <a:rPr lang="en-GB" sz="2000" b="1" dirty="0">
                <a:latin typeface="+mj-lt"/>
              </a:rPr>
              <a:t>, Charity, Faith, Trust, Relationship</a:t>
            </a:r>
          </a:p>
          <a:p>
            <a:pPr marL="0" indent="0">
              <a:buFont typeface="Arial" pitchFamily="34" charset="0"/>
              <a:buNone/>
            </a:pPr>
            <a:r>
              <a:rPr lang="en-GB" sz="2000" b="1" dirty="0">
                <a:latin typeface="+mj-lt"/>
              </a:rPr>
              <a:t>We have nothing else but Allah </a:t>
            </a:r>
            <a:r>
              <a:rPr lang="en-GB" sz="2000" dirty="0">
                <a:sym typeface="AGA Arabesque" panose="05010101010101010101" pitchFamily="2" charset="2"/>
              </a:rPr>
              <a:t> </a:t>
            </a:r>
            <a:r>
              <a:rPr lang="en-GB" sz="2000" b="1" dirty="0">
                <a:latin typeface="+mj-lt"/>
              </a:rPr>
              <a:t>- nothing happens in without His permission!</a:t>
            </a:r>
          </a:p>
        </p:txBody>
      </p:sp>
      <p:pic>
        <p:nvPicPr>
          <p:cNvPr id="14338" name="Picture 2" descr="Realize Icons - Free SVG &amp; PNG Realize Images - Noun Project">
            <a:extLst>
              <a:ext uri="{FF2B5EF4-FFF2-40B4-BE49-F238E27FC236}">
                <a16:creationId xmlns:a16="http://schemas.microsoft.com/office/drawing/2014/main" id="{6A0C8CFC-5DB7-AC43-0BFD-7EED0B7A228D}"/>
              </a:ext>
            </a:extLst>
          </p:cNvPr>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12260" y="186622"/>
            <a:ext cx="1800200"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Is it time for change? - Future Step Education">
            <a:extLst>
              <a:ext uri="{FF2B5EF4-FFF2-40B4-BE49-F238E27FC236}">
                <a16:creationId xmlns:a16="http://schemas.microsoft.com/office/drawing/2014/main" id="{9A5985D0-BA4E-226F-9E11-E75B631A21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3161894"/>
            <a:ext cx="6696744" cy="1964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36331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additive="base">
                                        <p:cTn id="2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 calcmode="lin" valueType="num">
                                      <p:cBhvr additive="base">
                                        <p:cTn id="31"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anim calcmode="lin" valueType="num">
                                      <p:cBhvr additive="base">
                                        <p:cTn id="35"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anim calcmode="lin" valueType="num">
                                      <p:cBhvr additive="base">
                                        <p:cTn id="39"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white and green rectangle with pink arrows&#10;&#10;Description automatically generated">
            <a:extLst>
              <a:ext uri="{FF2B5EF4-FFF2-40B4-BE49-F238E27FC236}">
                <a16:creationId xmlns:a16="http://schemas.microsoft.com/office/drawing/2014/main" id="{0AB8BBDE-570D-7EFA-F256-4D22E4C6E58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8"/>
          <a:stretch/>
        </p:blipFill>
        <p:spPr>
          <a:xfrm>
            <a:off x="20" y="961"/>
            <a:ext cx="9143980" cy="5142539"/>
          </a:xfrm>
          <a:prstGeom prst="rect">
            <a:avLst/>
          </a:prstGeom>
        </p:spPr>
      </p:pic>
      <p:sp>
        <p:nvSpPr>
          <p:cNvPr id="8" name="Content Placeholder 2">
            <a:extLst>
              <a:ext uri="{FF2B5EF4-FFF2-40B4-BE49-F238E27FC236}">
                <a16:creationId xmlns:a16="http://schemas.microsoft.com/office/drawing/2014/main" id="{39CEB2E1-8A5D-E18B-81E7-7BBB8493B985}"/>
              </a:ext>
            </a:extLst>
          </p:cNvPr>
          <p:cNvSpPr txBox="1">
            <a:spLocks/>
          </p:cNvSpPr>
          <p:nvPr/>
        </p:nvSpPr>
        <p:spPr>
          <a:xfrm>
            <a:off x="0" y="0"/>
            <a:ext cx="4788024" cy="51435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2300" b="1" dirty="0">
                <a:solidFill>
                  <a:srgbClr val="FF0000"/>
                </a:solidFill>
                <a:latin typeface="+mj-lt"/>
              </a:rPr>
              <a:t>HOW/WHEN WILL THE VICTORY OF ALLAH </a:t>
            </a:r>
            <a:r>
              <a:rPr lang="en-GB" sz="2300" dirty="0">
                <a:solidFill>
                  <a:srgbClr val="FF0000"/>
                </a:solidFill>
                <a:latin typeface="+mj-lt"/>
                <a:sym typeface="AGA Arabesque" panose="05010101010101010101" pitchFamily="2" charset="2"/>
              </a:rPr>
              <a:t></a:t>
            </a:r>
            <a:r>
              <a:rPr lang="en-GB" sz="2300" dirty="0">
                <a:latin typeface="+mj-lt"/>
                <a:sym typeface="AGA Arabesque" panose="05010101010101010101" pitchFamily="2" charset="2"/>
              </a:rPr>
              <a:t> </a:t>
            </a:r>
            <a:r>
              <a:rPr lang="en-GB" sz="2300" b="1" dirty="0">
                <a:solidFill>
                  <a:srgbClr val="FF0000"/>
                </a:solidFill>
                <a:latin typeface="+mj-lt"/>
              </a:rPr>
              <a:t>COME? </a:t>
            </a:r>
          </a:p>
          <a:p>
            <a:pPr marL="0" indent="0" algn="ctr">
              <a:buFont typeface="Arial" pitchFamily="34" charset="0"/>
              <a:buNone/>
            </a:pPr>
            <a:endParaRPr lang="en-GB" sz="700" b="1" dirty="0">
              <a:solidFill>
                <a:srgbClr val="FF0000"/>
              </a:solidFill>
              <a:latin typeface="+mj-lt"/>
            </a:endParaRPr>
          </a:p>
          <a:p>
            <a:pPr marL="0" indent="0">
              <a:buFont typeface="Arial" pitchFamily="34" charset="0"/>
              <a:buNone/>
            </a:pPr>
            <a:r>
              <a:rPr lang="en-GB" sz="2300" b="1" dirty="0">
                <a:latin typeface="+mj-lt"/>
              </a:rPr>
              <a:t>Battle of </a:t>
            </a:r>
            <a:r>
              <a:rPr lang="en-GB" sz="2300" b="1" dirty="0" err="1">
                <a:latin typeface="+mj-lt"/>
              </a:rPr>
              <a:t>Khandaq</a:t>
            </a:r>
            <a:r>
              <a:rPr lang="en-GB" sz="2300" b="1" dirty="0">
                <a:latin typeface="+mj-lt"/>
              </a:rPr>
              <a:t> - Best of companions – Best of Prophets – Took almost 4 weeks</a:t>
            </a:r>
          </a:p>
          <a:p>
            <a:pPr marL="0" indent="0">
              <a:buFont typeface="Arial" pitchFamily="34" charset="0"/>
              <a:buNone/>
            </a:pPr>
            <a:endParaRPr lang="en-GB" sz="700" b="1" dirty="0">
              <a:latin typeface="+mj-lt"/>
            </a:endParaRPr>
          </a:p>
          <a:p>
            <a:pPr marL="0" indent="0">
              <a:buFont typeface="Arial" pitchFamily="34" charset="0"/>
              <a:buNone/>
            </a:pPr>
            <a:r>
              <a:rPr lang="en-GB" sz="2300" b="1" dirty="0">
                <a:latin typeface="+mj-lt"/>
              </a:rPr>
              <a:t>Part of the test is to strive for Allah </a:t>
            </a:r>
            <a:r>
              <a:rPr lang="en-GB" sz="2300" dirty="0">
                <a:latin typeface="+mj-lt"/>
                <a:sym typeface="AGA Arabesque" panose="05010101010101010101" pitchFamily="2" charset="2"/>
              </a:rPr>
              <a:t></a:t>
            </a:r>
            <a:endParaRPr lang="en-GB" sz="2300" b="1" dirty="0">
              <a:latin typeface="+mj-lt"/>
              <a:sym typeface="AGA Arabesque" panose="05010101010101010101" pitchFamily="2" charset="2"/>
            </a:endParaRPr>
          </a:p>
          <a:p>
            <a:pPr marL="0" indent="0">
              <a:buFont typeface="Arial" pitchFamily="34" charset="0"/>
              <a:buNone/>
            </a:pPr>
            <a:r>
              <a:rPr lang="en-GB" sz="2300" b="1" dirty="0">
                <a:solidFill>
                  <a:srgbClr val="FF0000"/>
                </a:solidFill>
                <a:latin typeface="+mj-lt"/>
              </a:rPr>
              <a:t>Victory comes through Patience &amp; Steadfastness</a:t>
            </a:r>
          </a:p>
          <a:p>
            <a:pPr marL="0" indent="0">
              <a:buFont typeface="Arial" pitchFamily="34" charset="0"/>
              <a:buNone/>
            </a:pPr>
            <a:endParaRPr lang="en-GB" sz="700" b="1" dirty="0">
              <a:solidFill>
                <a:srgbClr val="FF0000"/>
              </a:solidFill>
              <a:latin typeface="+mj-lt"/>
            </a:endParaRPr>
          </a:p>
          <a:p>
            <a:pPr marL="0" indent="0">
              <a:buFont typeface="Arial" pitchFamily="34" charset="0"/>
              <a:buNone/>
            </a:pPr>
            <a:r>
              <a:rPr lang="en-GB" sz="2300" b="1" dirty="0" err="1">
                <a:latin typeface="+mj-lt"/>
              </a:rPr>
              <a:t>Firawn</a:t>
            </a:r>
            <a:r>
              <a:rPr lang="en-GB" sz="2300" b="1" dirty="0">
                <a:latin typeface="+mj-lt"/>
              </a:rPr>
              <a:t> massacred thousands of children for years, then brought up Musa </a:t>
            </a:r>
            <a:r>
              <a:rPr lang="en-GB" sz="2300" dirty="0">
                <a:latin typeface="+mj-lt"/>
                <a:sym typeface="AGA Arabesque" panose="05010101010101010101" pitchFamily="2" charset="2"/>
              </a:rPr>
              <a:t></a:t>
            </a:r>
            <a:r>
              <a:rPr lang="en-GB" sz="2300" b="1" dirty="0">
                <a:latin typeface="+mj-lt"/>
                <a:sym typeface="AGA Arabesque" panose="05010101010101010101" pitchFamily="2" charset="2"/>
              </a:rPr>
              <a:t> </a:t>
            </a:r>
            <a:r>
              <a:rPr lang="en-GB" sz="2300" b="1" dirty="0">
                <a:latin typeface="+mj-lt"/>
              </a:rPr>
              <a:t>for 40 years – then the road to victory began. </a:t>
            </a:r>
          </a:p>
        </p:txBody>
      </p:sp>
      <p:pic>
        <p:nvPicPr>
          <p:cNvPr id="15362" name="Picture 2" descr="Victory logo template Royalty Free Vector Image">
            <a:extLst>
              <a:ext uri="{FF2B5EF4-FFF2-40B4-BE49-F238E27FC236}">
                <a16:creationId xmlns:a16="http://schemas.microsoft.com/office/drawing/2014/main" id="{CDA70F9C-E3A9-03F0-3F49-9F28642C9A86}"/>
              </a:ext>
            </a:extLst>
          </p:cNvPr>
          <p:cNvPicPr>
            <a:picLocks noChangeAspect="1" noChangeArrowheads="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artisticPencilSketch/>
                    </a14:imgEffect>
                  </a14:imgLayer>
                </a14:imgProps>
              </a:ext>
              <a:ext uri="{28A0092B-C50C-407E-A947-70E740481C1C}">
                <a14:useLocalDpi xmlns:a14="http://schemas.microsoft.com/office/drawing/2010/main" val="0"/>
              </a:ext>
            </a:extLst>
          </a:blip>
          <a:srcRect b="17801"/>
          <a:stretch/>
        </p:blipFill>
        <p:spPr bwMode="auto">
          <a:xfrm>
            <a:off x="4468721" y="-236562"/>
            <a:ext cx="5059940" cy="5142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84855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 calcmode="lin" valueType="num">
                                      <p:cBhvr additive="base">
                                        <p:cTn id="1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 calcmode="lin" valueType="num">
                                      <p:cBhvr additive="base">
                                        <p:cTn id="1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anim calcmode="lin" valueType="num">
                                      <p:cBhvr additive="base">
                                        <p:cTn id="19"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anim calcmode="lin" valueType="num">
                                      <p:cBhvr additive="base">
                                        <p:cTn id="23"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Content Placeholder 6" descr="A white and green rectangle with pink arrows&#10;&#10;Description automatically generated">
            <a:extLst>
              <a:ext uri="{FF2B5EF4-FFF2-40B4-BE49-F238E27FC236}">
                <a16:creationId xmlns:a16="http://schemas.microsoft.com/office/drawing/2014/main" id="{0AB8BBDE-570D-7EFA-F256-4D22E4C6E58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8"/>
          <a:stretch/>
        </p:blipFill>
        <p:spPr>
          <a:xfrm>
            <a:off x="20" y="961"/>
            <a:ext cx="9143980" cy="5142539"/>
          </a:xfrm>
          <a:prstGeom prst="rect">
            <a:avLst/>
          </a:prstGeom>
        </p:spPr>
      </p:pic>
      <p:sp>
        <p:nvSpPr>
          <p:cNvPr id="8" name="Content Placeholder 2">
            <a:extLst>
              <a:ext uri="{FF2B5EF4-FFF2-40B4-BE49-F238E27FC236}">
                <a16:creationId xmlns:a16="http://schemas.microsoft.com/office/drawing/2014/main" id="{39CEB2E1-8A5D-E18B-81E7-7BBB8493B985}"/>
              </a:ext>
            </a:extLst>
          </p:cNvPr>
          <p:cNvSpPr txBox="1">
            <a:spLocks/>
          </p:cNvSpPr>
          <p:nvPr/>
        </p:nvSpPr>
        <p:spPr>
          <a:xfrm>
            <a:off x="0" y="0"/>
            <a:ext cx="9144000" cy="51435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2300" b="1" dirty="0">
                <a:solidFill>
                  <a:srgbClr val="0000CC"/>
                </a:solidFill>
                <a:latin typeface="+mj-lt"/>
              </a:rPr>
              <a:t>“But</a:t>
            </a:r>
            <a:r>
              <a:rPr lang="ar-EG" sz="2300" b="1" dirty="0">
                <a:solidFill>
                  <a:srgbClr val="0000CC"/>
                </a:solidFill>
                <a:latin typeface="+mj-lt"/>
              </a:rPr>
              <a:t> </a:t>
            </a:r>
            <a:r>
              <a:rPr lang="en-GB" sz="2300" b="1" dirty="0">
                <a:solidFill>
                  <a:srgbClr val="0000CC"/>
                </a:solidFill>
                <a:latin typeface="+mj-lt"/>
              </a:rPr>
              <a:t>do you think that you could enter paradise without having suffered like those [believers] who passed away before you? Misfortune and hardship befell them, and so shaken were they that the apostle, and the believers with him, would exclaim, "When will God’s victory come?" Oh, verily, God’s victory is [always] near!” (2:214)</a:t>
            </a:r>
          </a:p>
          <a:p>
            <a:pPr marL="0" indent="0" algn="ctr">
              <a:buFont typeface="Arial" pitchFamily="34" charset="0"/>
              <a:buNone/>
            </a:pPr>
            <a:endParaRPr lang="en-GB" sz="700" b="1" dirty="0">
              <a:solidFill>
                <a:srgbClr val="0000CC"/>
              </a:solidFill>
              <a:latin typeface="+mj-lt"/>
            </a:endParaRPr>
          </a:p>
          <a:p>
            <a:pPr marL="0" indent="0" algn="ctr">
              <a:buFont typeface="Arial" pitchFamily="34" charset="0"/>
              <a:buNone/>
            </a:pPr>
            <a:endParaRPr lang="en-GB" sz="500" b="1" dirty="0">
              <a:solidFill>
                <a:srgbClr val="0000CC"/>
              </a:solidFill>
              <a:latin typeface="+mj-lt"/>
            </a:endParaRPr>
          </a:p>
        </p:txBody>
      </p:sp>
      <p:pic>
        <p:nvPicPr>
          <p:cNvPr id="16386" name="Picture 2" descr="J. R. R. Tolkien Quote: “No victory without suffering.”">
            <a:extLst>
              <a:ext uri="{FF2B5EF4-FFF2-40B4-BE49-F238E27FC236}">
                <a16:creationId xmlns:a16="http://schemas.microsoft.com/office/drawing/2014/main" id="{184D691E-C74C-E236-782F-78530EEA8B6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3363"/>
          <a:stretch/>
        </p:blipFill>
        <p:spPr bwMode="auto">
          <a:xfrm>
            <a:off x="692423" y="1851670"/>
            <a:ext cx="7759154" cy="3272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3473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and grey flag&#10;&#10;Description automatically generated with medium confidence">
            <a:extLst>
              <a:ext uri="{FF2B5EF4-FFF2-40B4-BE49-F238E27FC236}">
                <a16:creationId xmlns:a16="http://schemas.microsoft.com/office/drawing/2014/main" id="{524A4C18-33A5-4937-5B25-B0D9D4710C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2" y="-25630"/>
            <a:ext cx="9208684" cy="5169130"/>
          </a:xfrm>
          <a:prstGeom prst="rect">
            <a:avLst/>
          </a:prstGeom>
        </p:spPr>
      </p:pic>
      <p:sp>
        <p:nvSpPr>
          <p:cNvPr id="3" name="Content Placeholder 2"/>
          <p:cNvSpPr>
            <a:spLocks noGrp="1"/>
          </p:cNvSpPr>
          <p:nvPr>
            <p:ph idx="1"/>
          </p:nvPr>
        </p:nvSpPr>
        <p:spPr>
          <a:xfrm>
            <a:off x="35496" y="72008"/>
            <a:ext cx="4499992" cy="1923678"/>
          </a:xfrm>
          <a:ln w="28575">
            <a:solidFill>
              <a:srgbClr val="FF6600"/>
            </a:solidFill>
          </a:ln>
        </p:spPr>
        <p:txBody>
          <a:bodyPr>
            <a:noAutofit/>
          </a:bodyPr>
          <a:lstStyle/>
          <a:p>
            <a:pPr marL="0" indent="0" algn="ctr">
              <a:buNone/>
            </a:pPr>
            <a:r>
              <a:rPr lang="en-GB" sz="1900" b="1" dirty="0">
                <a:latin typeface="+mj-lt"/>
                <a:cs typeface="KFGQPC Uthman Taha Naskh" panose="02000000000000000000" pitchFamily="2" charset="-78"/>
              </a:rPr>
              <a:t>When all of this started</a:t>
            </a:r>
          </a:p>
          <a:p>
            <a:pPr marL="0" indent="0" algn="ctr">
              <a:buNone/>
            </a:pPr>
            <a:r>
              <a:rPr lang="en-GB" sz="1900" b="1" dirty="0">
                <a:latin typeface="+mj-lt"/>
                <a:cs typeface="KFGQPC Uthman Taha Naskh" panose="02000000000000000000" pitchFamily="2" charset="-78"/>
              </a:rPr>
              <a:t>What did you do?</a:t>
            </a:r>
          </a:p>
          <a:p>
            <a:pPr marL="0" indent="0" algn="ctr">
              <a:buNone/>
            </a:pPr>
            <a:r>
              <a:rPr lang="en-GB" sz="1900" b="1" dirty="0">
                <a:latin typeface="+mj-lt"/>
                <a:cs typeface="KFGQPC Uthman Taha Naskh" panose="02000000000000000000" pitchFamily="2" charset="-78"/>
              </a:rPr>
              <a:t>Where did you go?</a:t>
            </a:r>
          </a:p>
          <a:p>
            <a:pPr marL="0" indent="0" algn="ctr">
              <a:buNone/>
            </a:pPr>
            <a:r>
              <a:rPr lang="en-GB" sz="1900" b="1" dirty="0">
                <a:latin typeface="+mj-lt"/>
                <a:cs typeface="KFGQPC Uthman Taha Naskh" panose="02000000000000000000" pitchFamily="2" charset="-78"/>
              </a:rPr>
              <a:t>Who did you follow?</a:t>
            </a:r>
          </a:p>
          <a:p>
            <a:pPr marL="0" indent="0" algn="ctr">
              <a:buNone/>
            </a:pPr>
            <a:r>
              <a:rPr lang="en-GB" sz="1900" b="1" dirty="0">
                <a:latin typeface="+mj-lt"/>
                <a:cs typeface="KFGQPC Uthman Taha Naskh" panose="02000000000000000000" pitchFamily="2" charset="-78"/>
              </a:rPr>
              <a:t>Who are you believing? </a:t>
            </a:r>
          </a:p>
        </p:txBody>
      </p:sp>
      <p:sp>
        <p:nvSpPr>
          <p:cNvPr id="2" name="Content Placeholder 2">
            <a:extLst>
              <a:ext uri="{FF2B5EF4-FFF2-40B4-BE49-F238E27FC236}">
                <a16:creationId xmlns:a16="http://schemas.microsoft.com/office/drawing/2014/main" id="{1A12E112-6205-A905-77E4-51B99121D4B3}"/>
              </a:ext>
            </a:extLst>
          </p:cNvPr>
          <p:cNvSpPr txBox="1">
            <a:spLocks/>
          </p:cNvSpPr>
          <p:nvPr/>
        </p:nvSpPr>
        <p:spPr>
          <a:xfrm>
            <a:off x="4636684" y="72008"/>
            <a:ext cx="4471820" cy="1923678"/>
          </a:xfrm>
          <a:prstGeom prst="rect">
            <a:avLst/>
          </a:prstGeom>
          <a:ln w="28575">
            <a:solidFill>
              <a:srgbClr val="FF6600"/>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900" b="1" dirty="0">
                <a:latin typeface="+mj-lt"/>
                <a:cs typeface="KFGQPC Uthman Taha Naskh" panose="02000000000000000000" pitchFamily="2" charset="-78"/>
              </a:rPr>
              <a:t>Tik Tok  - Instagram - YouTube - Facebook</a:t>
            </a:r>
          </a:p>
          <a:p>
            <a:pPr marL="0" indent="0" algn="ctr">
              <a:buFont typeface="Arial" pitchFamily="34" charset="0"/>
              <a:buNone/>
            </a:pPr>
            <a:r>
              <a:rPr lang="en-GB" sz="1900" b="1" dirty="0">
                <a:latin typeface="+mj-lt"/>
                <a:cs typeface="KFGQPC Uthman Taha Naskh" panose="02000000000000000000" pitchFamily="2" charset="-78"/>
              </a:rPr>
              <a:t>BBC – CNN - Al-Jazeera - UAE</a:t>
            </a:r>
          </a:p>
          <a:p>
            <a:pPr marL="0" indent="0" algn="ctr">
              <a:buFont typeface="Arial" pitchFamily="34" charset="0"/>
              <a:buNone/>
            </a:pPr>
            <a:r>
              <a:rPr lang="en-GB" sz="1900" b="1" dirty="0">
                <a:latin typeface="+mj-lt"/>
                <a:cs typeface="KFGQPC Uthman Taha Naskh" panose="02000000000000000000" pitchFamily="2" charset="-78"/>
              </a:rPr>
              <a:t>Piers Morgan - Tzipi Hotovely</a:t>
            </a:r>
          </a:p>
          <a:p>
            <a:pPr marL="0" indent="0" algn="ctr">
              <a:buFont typeface="Arial" pitchFamily="34" charset="0"/>
              <a:buNone/>
            </a:pPr>
            <a:r>
              <a:rPr lang="en-GB" sz="1900" b="1" dirty="0">
                <a:latin typeface="+mj-lt"/>
                <a:cs typeface="KFGQPC Uthman Taha Naskh" panose="02000000000000000000" pitchFamily="2" charset="-78"/>
              </a:rPr>
              <a:t>Muhammad Hijab - Bassem Youssef</a:t>
            </a:r>
          </a:p>
          <a:p>
            <a:pPr marL="0" indent="0" algn="ctr">
              <a:buFont typeface="Arial" pitchFamily="34" charset="0"/>
              <a:buNone/>
            </a:pPr>
            <a:r>
              <a:rPr lang="en-GB" sz="1900" b="1" dirty="0">
                <a:latin typeface="+mj-lt"/>
                <a:cs typeface="KFGQPC Uthman Taha Naskh" panose="02000000000000000000" pitchFamily="2" charset="-78"/>
              </a:rPr>
              <a:t>UN – USA – UAE – Labour – Tories?</a:t>
            </a:r>
          </a:p>
        </p:txBody>
      </p:sp>
      <p:pic>
        <p:nvPicPr>
          <p:cNvPr id="1026" name="Picture 2" descr="Social Bar: Social Media Icons - Social Bar: Social Media Icons | Shopify  App Store">
            <a:extLst>
              <a:ext uri="{FF2B5EF4-FFF2-40B4-BE49-F238E27FC236}">
                <a16:creationId xmlns:a16="http://schemas.microsoft.com/office/drawing/2014/main" id="{A9685B75-4A5A-9FAC-0313-5C04A316F1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984" y="2107438"/>
            <a:ext cx="3284351" cy="30565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bc news - Social media &amp; Logos Icons">
            <a:extLst>
              <a:ext uri="{FF2B5EF4-FFF2-40B4-BE49-F238E27FC236}">
                <a16:creationId xmlns:a16="http://schemas.microsoft.com/office/drawing/2014/main" id="{A869CE02-6ABF-E9AB-4411-3622280D1EA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6684" y="2107440"/>
            <a:ext cx="1132161" cy="11321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nn icon - Free download on Iconfinder">
            <a:extLst>
              <a:ext uri="{FF2B5EF4-FFF2-40B4-BE49-F238E27FC236}">
                <a16:creationId xmlns:a16="http://schemas.microsoft.com/office/drawing/2014/main" id="{34F92DCE-90D8-4755-5FEA-F240392DDA1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88311" y="4031877"/>
            <a:ext cx="1132161" cy="113216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2D4FA26D-DFA2-867C-1283-9D9656B4F3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53316" y="4031877"/>
            <a:ext cx="1189034" cy="107732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הארץ - Haaretz – Apps on Google Play">
            <a:extLst>
              <a:ext uri="{FF2B5EF4-FFF2-40B4-BE49-F238E27FC236}">
                <a16:creationId xmlns:a16="http://schemas.microsoft.com/office/drawing/2014/main" id="{805C5ECE-C025-918B-448A-1F204E96628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38452" y="2107439"/>
            <a:ext cx="1132161" cy="113216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aily Mail">
            <a:extLst>
              <a:ext uri="{FF2B5EF4-FFF2-40B4-BE49-F238E27FC236}">
                <a16:creationId xmlns:a16="http://schemas.microsoft.com/office/drawing/2014/main" id="{043CC10B-830D-8E80-FB7F-B5D55898AEF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20648" y="2859782"/>
            <a:ext cx="1023260" cy="1023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79390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anim calcmode="lin" valueType="num">
                                      <p:cBhvr additive="base">
                                        <p:cTn id="2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1" end="1"/>
                                            </p:txEl>
                                          </p:spTgt>
                                        </p:tgtEl>
                                        <p:attrNameLst>
                                          <p:attrName>style.visibility</p:attrName>
                                        </p:attrNameLst>
                                      </p:cBhvr>
                                      <p:to>
                                        <p:strVal val="visible"/>
                                      </p:to>
                                    </p:set>
                                    <p:anim calcmode="lin" valueType="num">
                                      <p:cBhvr additive="base">
                                        <p:cTn id="3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 calcmode="lin" valueType="num">
                                      <p:cBhvr additive="base">
                                        <p:cTn id="3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3" end="3"/>
                                            </p:txEl>
                                          </p:spTgt>
                                        </p:tgtEl>
                                        <p:attrNameLst>
                                          <p:attrName>style.visibility</p:attrName>
                                        </p:attrNameLst>
                                      </p:cBhvr>
                                      <p:to>
                                        <p:strVal val="visible"/>
                                      </p:to>
                                    </p:set>
                                    <p:anim calcmode="lin" valueType="num">
                                      <p:cBhvr additive="base">
                                        <p:cTn id="4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 calcmode="lin" valueType="num">
                                      <p:cBhvr additive="base">
                                        <p:cTn id="4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Content Placeholder 6" descr="A white and green rectangle with pink arrows&#10;&#10;Description automatically generated">
            <a:extLst>
              <a:ext uri="{FF2B5EF4-FFF2-40B4-BE49-F238E27FC236}">
                <a16:creationId xmlns:a16="http://schemas.microsoft.com/office/drawing/2014/main" id="{C0C48842-7877-EB13-1CC7-0187C6CBA3D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8"/>
          <a:stretch/>
        </p:blipFill>
        <p:spPr>
          <a:xfrm>
            <a:off x="20" y="961"/>
            <a:ext cx="9143980" cy="5142539"/>
          </a:xfrm>
          <a:prstGeom prst="rect">
            <a:avLst/>
          </a:prstGeom>
        </p:spPr>
      </p:pic>
      <p:sp>
        <p:nvSpPr>
          <p:cNvPr id="8" name="Content Placeholder 2">
            <a:extLst>
              <a:ext uri="{FF2B5EF4-FFF2-40B4-BE49-F238E27FC236}">
                <a16:creationId xmlns:a16="http://schemas.microsoft.com/office/drawing/2014/main" id="{ECA370C3-B232-104E-4A59-E488173CFB02}"/>
              </a:ext>
            </a:extLst>
          </p:cNvPr>
          <p:cNvSpPr txBox="1">
            <a:spLocks/>
          </p:cNvSpPr>
          <p:nvPr/>
        </p:nvSpPr>
        <p:spPr>
          <a:xfrm>
            <a:off x="0" y="0"/>
            <a:ext cx="9144000" cy="51435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2300" b="1" dirty="0">
                <a:solidFill>
                  <a:srgbClr val="0000CC"/>
                </a:solidFill>
                <a:cs typeface="KFGQPC Uthman Taha Naskh" panose="02000000000000000000" pitchFamily="2" charset="-78"/>
              </a:rPr>
              <a:t>“Believers endure adversity with goodly patience</a:t>
            </a:r>
          </a:p>
          <a:p>
            <a:pPr marL="0" indent="0" algn="ctr">
              <a:buFont typeface="Arial" pitchFamily="34" charset="0"/>
              <a:buNone/>
            </a:pPr>
            <a:r>
              <a:rPr lang="ar-EG" sz="2300" b="1" dirty="0">
                <a:solidFill>
                  <a:srgbClr val="0000CC"/>
                </a:solidFill>
                <a:cs typeface="KFGQPC Uthman Taha Naskh" panose="02000000000000000000" pitchFamily="2" charset="-78"/>
              </a:rPr>
              <a:t> </a:t>
            </a:r>
            <a:r>
              <a:rPr lang="en-GB" sz="2300" b="1" dirty="0">
                <a:solidFill>
                  <a:srgbClr val="0000CC"/>
                </a:solidFill>
                <a:cs typeface="KFGQPC Uthman Taha Naskh" panose="02000000000000000000" pitchFamily="2" charset="-78"/>
              </a:rPr>
              <a:t>Indeed, they see it [as] distant,</a:t>
            </a:r>
            <a:r>
              <a:rPr lang="ar-EG" sz="2300" b="1" dirty="0">
                <a:solidFill>
                  <a:srgbClr val="0000CC"/>
                </a:solidFill>
                <a:cs typeface="KFGQPC Uthman Taha Naskh" panose="02000000000000000000" pitchFamily="2" charset="-78"/>
              </a:rPr>
              <a:t> </a:t>
            </a:r>
            <a:r>
              <a:rPr lang="en-GB" sz="2300" b="1" dirty="0">
                <a:solidFill>
                  <a:srgbClr val="0000CC"/>
                </a:solidFill>
                <a:cs typeface="KFGQPC Uthman Taha Naskh" panose="02000000000000000000" pitchFamily="2" charset="-78"/>
              </a:rPr>
              <a:t>But We see it as near.” (70:5-7)</a:t>
            </a:r>
          </a:p>
          <a:p>
            <a:pPr marL="0" indent="0" algn="ctr">
              <a:buFont typeface="Arial" pitchFamily="34" charset="0"/>
              <a:buNone/>
            </a:pPr>
            <a:r>
              <a:rPr lang="ar-EG" sz="2300" dirty="0">
                <a:solidFill>
                  <a:srgbClr val="006600"/>
                </a:solidFill>
                <a:cs typeface="KFGQPC Uthman Taha Naskh" panose="02000000000000000000" pitchFamily="2" charset="-78"/>
              </a:rPr>
              <a:t> بُعِثْتُ أَنَا وَالسَّاعَةَ كَهَاتَيْنِ </a:t>
            </a:r>
            <a:r>
              <a:rPr lang="en-GB" sz="2300" b="1" dirty="0">
                <a:solidFill>
                  <a:srgbClr val="006600"/>
                </a:solidFill>
                <a:cs typeface="KFGQPC Uthman Taha Naskh" panose="02000000000000000000" pitchFamily="2" charset="-78"/>
              </a:rPr>
              <a:t>- "I have been sent and the Hour as these two fingers</a:t>
            </a:r>
          </a:p>
          <a:p>
            <a:pPr marL="0" indent="0" algn="ctr">
              <a:buFont typeface="Arial" pitchFamily="34" charset="0"/>
              <a:buNone/>
            </a:pPr>
            <a:r>
              <a:rPr lang="en-GB" sz="2300" b="1" dirty="0">
                <a:solidFill>
                  <a:srgbClr val="FF0000"/>
                </a:solidFill>
              </a:rPr>
              <a:t>QAREEB</a:t>
            </a:r>
            <a:r>
              <a:rPr lang="en-GB" sz="2300" b="1" dirty="0"/>
              <a:t> – Near - Proximity is not by my or your calculations</a:t>
            </a:r>
          </a:p>
          <a:p>
            <a:pPr marL="0" indent="0">
              <a:buNone/>
            </a:pPr>
            <a:r>
              <a:rPr lang="en-GB" sz="2300" b="1" dirty="0"/>
              <a:t>It’s </a:t>
            </a:r>
            <a:r>
              <a:rPr lang="en-GB" sz="2300" b="1" dirty="0" err="1"/>
              <a:t>Qareeb</a:t>
            </a:r>
            <a:r>
              <a:rPr lang="en-GB" sz="2300" b="1" dirty="0"/>
              <a:t> by Allah </a:t>
            </a:r>
            <a:r>
              <a:rPr lang="en-GB" sz="2300" dirty="0">
                <a:sym typeface="AGA Arabesque" panose="05010101010101010101" pitchFamily="2" charset="2"/>
              </a:rPr>
              <a:t> - </a:t>
            </a:r>
            <a:r>
              <a:rPr lang="en-GB" sz="2300" b="1" dirty="0">
                <a:sym typeface="AGA Arabesque" panose="05010101010101010101" pitchFamily="2" charset="2"/>
              </a:rPr>
              <a:t>They view it as far, but Allah </a:t>
            </a:r>
            <a:r>
              <a:rPr lang="en-GB" sz="2300" dirty="0">
                <a:sym typeface="AGA Arabesque" panose="05010101010101010101" pitchFamily="2" charset="2"/>
              </a:rPr>
              <a:t> </a:t>
            </a:r>
            <a:r>
              <a:rPr lang="en-GB" sz="2300" b="1" dirty="0">
                <a:sym typeface="AGA Arabesque" panose="05010101010101010101" pitchFamily="2" charset="2"/>
              </a:rPr>
              <a:t>views it as close</a:t>
            </a:r>
            <a:endParaRPr lang="en-GB" sz="2300" dirty="0">
              <a:sym typeface="AGA Arabesque" panose="05010101010101010101" pitchFamily="2" charset="2"/>
            </a:endParaRPr>
          </a:p>
          <a:p>
            <a:pPr marL="0" indent="0">
              <a:buNone/>
            </a:pPr>
            <a:r>
              <a:rPr lang="en-GB" sz="2300" b="1" dirty="0"/>
              <a:t>What can’t change is our belief is that </a:t>
            </a:r>
            <a:r>
              <a:rPr lang="en-GB" sz="2300" b="1" dirty="0">
                <a:solidFill>
                  <a:srgbClr val="FF0000"/>
                </a:solidFill>
              </a:rPr>
              <a:t>VICTORY IS QAREEB</a:t>
            </a:r>
            <a:endParaRPr lang="en-GB" sz="2300" b="1" dirty="0"/>
          </a:p>
        </p:txBody>
      </p:sp>
      <p:pic>
        <p:nvPicPr>
          <p:cNvPr id="1026" name="Picture 2" descr="Patience (21 Hadith and Quran Verses) - My Islam">
            <a:extLst>
              <a:ext uri="{FF2B5EF4-FFF2-40B4-BE49-F238E27FC236}">
                <a16:creationId xmlns:a16="http://schemas.microsoft.com/office/drawing/2014/main" id="{7F4AF658-51BE-F271-E5C8-952E5F6EC4B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200" b="20601"/>
          <a:stretch/>
        </p:blipFill>
        <p:spPr bwMode="auto">
          <a:xfrm>
            <a:off x="5779385" y="2837322"/>
            <a:ext cx="3363471" cy="23052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ick Jonas - Close (Lyrics) ft. Tove Lo - YouTube">
            <a:extLst>
              <a:ext uri="{FF2B5EF4-FFF2-40B4-BE49-F238E27FC236}">
                <a16:creationId xmlns:a16="http://schemas.microsoft.com/office/drawing/2014/main" id="{0DEBB89C-9467-78C5-25F0-119243DE5D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4" y="2838283"/>
            <a:ext cx="3363471" cy="23052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lose up of hand showing two fingers Stock Photo by ©Syda_Productions  104443842">
            <a:extLst>
              <a:ext uri="{FF2B5EF4-FFF2-40B4-BE49-F238E27FC236}">
                <a16:creationId xmlns:a16="http://schemas.microsoft.com/office/drawing/2014/main" id="{6D2537B2-B516-0F5E-24E5-2C25238F1677}"/>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75552" y="2280325"/>
            <a:ext cx="2145777" cy="286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64984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calcmode="lin" valueType="num">
                                      <p:cBhvr additive="base">
                                        <p:cTn id="2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Content Placeholder 6" descr="A white and green rectangle with pink arrows&#10;&#10;Description automatically generated">
            <a:extLst>
              <a:ext uri="{FF2B5EF4-FFF2-40B4-BE49-F238E27FC236}">
                <a16:creationId xmlns:a16="http://schemas.microsoft.com/office/drawing/2014/main" id="{9C4DA296-BDF9-B8EF-E93A-87138D8ABF8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8"/>
          <a:stretch/>
        </p:blipFill>
        <p:spPr>
          <a:xfrm>
            <a:off x="20" y="961"/>
            <a:ext cx="9143980" cy="5142539"/>
          </a:xfrm>
          <a:prstGeom prst="rect">
            <a:avLst/>
          </a:prstGeom>
        </p:spPr>
      </p:pic>
      <p:sp>
        <p:nvSpPr>
          <p:cNvPr id="8" name="Content Placeholder 5">
            <a:extLst>
              <a:ext uri="{FF2B5EF4-FFF2-40B4-BE49-F238E27FC236}">
                <a16:creationId xmlns:a16="http://schemas.microsoft.com/office/drawing/2014/main" id="{40756DC1-F5A5-7ACF-B61E-AF74E38BF188}"/>
              </a:ext>
            </a:extLst>
          </p:cNvPr>
          <p:cNvSpPr txBox="1">
            <a:spLocks/>
          </p:cNvSpPr>
          <p:nvPr/>
        </p:nvSpPr>
        <p:spPr>
          <a:xfrm>
            <a:off x="0" y="0"/>
            <a:ext cx="5724128" cy="51435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Font typeface="Arial" pitchFamily="34" charset="0"/>
              <a:buNone/>
            </a:pPr>
            <a:r>
              <a:rPr lang="en-GB" sz="2100" b="1" dirty="0"/>
              <a:t>Not new for us as Muslims - for Allah </a:t>
            </a:r>
            <a:r>
              <a:rPr lang="en-GB" sz="2100" dirty="0">
                <a:sym typeface="AGA Arabesque" panose="05010101010101010101" pitchFamily="2" charset="2"/>
              </a:rPr>
              <a:t></a:t>
            </a:r>
            <a:r>
              <a:rPr lang="en-GB" sz="2100" b="1" dirty="0">
                <a:sym typeface="AGA Arabesque" panose="05010101010101010101" pitchFamily="2" charset="2"/>
              </a:rPr>
              <a:t> </a:t>
            </a:r>
            <a:r>
              <a:rPr lang="en-GB" sz="2100" b="1" dirty="0"/>
              <a:t>to impose other nations over us, so that we be patient, realise the truth, see the honest, upright, righteous, and faithful.  </a:t>
            </a:r>
          </a:p>
          <a:p>
            <a:pPr marL="0" indent="0">
              <a:lnSpc>
                <a:spcPct val="115000"/>
              </a:lnSpc>
              <a:spcAft>
                <a:spcPts val="1000"/>
              </a:spcAft>
              <a:buNone/>
            </a:pPr>
            <a:r>
              <a:rPr lang="en-GB" sz="2100" b="1" dirty="0"/>
              <a:t>Muslims strived in Makkah but Allah </a:t>
            </a:r>
            <a:r>
              <a:rPr lang="en-GB" sz="2100" dirty="0">
                <a:cs typeface="KFGQPC Uthman Taha Naskh" panose="02000000000000000000" pitchFamily="2" charset="-78"/>
                <a:sym typeface="AGA Arabesque" panose="05010101010101010101" pitchFamily="2" charset="2"/>
              </a:rPr>
              <a:t> </a:t>
            </a:r>
            <a:r>
              <a:rPr lang="en-GB" sz="2100" b="1" dirty="0"/>
              <a:t>imposed the </a:t>
            </a:r>
            <a:r>
              <a:rPr lang="en-GB" sz="2100" b="1" dirty="0" err="1"/>
              <a:t>Mushriks</a:t>
            </a:r>
            <a:r>
              <a:rPr lang="en-GB" sz="2100" b="1" dirty="0"/>
              <a:t> over them. They were harmed, tortured, killed and boycotted us for 3/4 years. Food cut off, water, supplies, marriages, political, tribal, economic boycott - open air imprisonment.</a:t>
            </a:r>
          </a:p>
          <a:p>
            <a:pPr marL="0" indent="0">
              <a:lnSpc>
                <a:spcPct val="115000"/>
              </a:lnSpc>
              <a:spcAft>
                <a:spcPts val="1000"/>
              </a:spcAft>
              <a:buFont typeface="Arial" pitchFamily="34" charset="0"/>
              <a:buNone/>
            </a:pPr>
            <a:r>
              <a:rPr lang="en-GB" sz="2100" b="1" dirty="0"/>
              <a:t>The Jews betrayed them in Madinah &amp; controlled the major resources. Romans, Persians, Crusaders, Mongols, Colonisation and Zionism. Limited Alternating Days!</a:t>
            </a:r>
          </a:p>
        </p:txBody>
      </p:sp>
      <p:pic>
        <p:nvPicPr>
          <p:cNvPr id="2050" name="Picture 2" descr="Nothing New | LinkedIn">
            <a:extLst>
              <a:ext uri="{FF2B5EF4-FFF2-40B4-BE49-F238E27FC236}">
                <a16:creationId xmlns:a16="http://schemas.microsoft.com/office/drawing/2014/main" id="{E8F79B7D-4FA3-8429-50CA-8DE5A1A59D26}"/>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42719" y="-18128"/>
            <a:ext cx="3251178" cy="255841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hy do we have Day and Night? | astroEDU">
            <a:extLst>
              <a:ext uri="{FF2B5EF4-FFF2-40B4-BE49-F238E27FC236}">
                <a16:creationId xmlns:a16="http://schemas.microsoft.com/office/drawing/2014/main" id="{32E05234-B272-C11F-B9FD-9713A7A90C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0733" y="2723519"/>
            <a:ext cx="3251178" cy="2274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43981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white and green rectangle with pink arrows&#10;&#10;Description automatically generated">
            <a:extLst>
              <a:ext uri="{FF2B5EF4-FFF2-40B4-BE49-F238E27FC236}">
                <a16:creationId xmlns:a16="http://schemas.microsoft.com/office/drawing/2014/main" id="{9C4DA296-BDF9-B8EF-E93A-87138D8ABF8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8"/>
          <a:stretch/>
        </p:blipFill>
        <p:spPr>
          <a:xfrm>
            <a:off x="20" y="961"/>
            <a:ext cx="9143980" cy="5142539"/>
          </a:xfrm>
          <a:prstGeom prst="rect">
            <a:avLst/>
          </a:prstGeom>
        </p:spPr>
      </p:pic>
      <p:sp>
        <p:nvSpPr>
          <p:cNvPr id="8" name="Content Placeholder 5">
            <a:extLst>
              <a:ext uri="{FF2B5EF4-FFF2-40B4-BE49-F238E27FC236}">
                <a16:creationId xmlns:a16="http://schemas.microsoft.com/office/drawing/2014/main" id="{40756DC1-F5A5-7ACF-B61E-AF74E38BF188}"/>
              </a:ext>
            </a:extLst>
          </p:cNvPr>
          <p:cNvSpPr txBox="1">
            <a:spLocks/>
          </p:cNvSpPr>
          <p:nvPr/>
        </p:nvSpPr>
        <p:spPr>
          <a:xfrm>
            <a:off x="0" y="0"/>
            <a:ext cx="9144000" cy="51435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5000"/>
              </a:lnSpc>
              <a:spcAft>
                <a:spcPts val="1000"/>
              </a:spcAft>
              <a:buFont typeface="Arial" pitchFamily="34" charset="0"/>
              <a:buNone/>
            </a:pPr>
            <a:r>
              <a:rPr lang="en-GB" sz="2300" b="1" dirty="0">
                <a:solidFill>
                  <a:srgbClr val="0000CC"/>
                </a:solidFill>
              </a:rPr>
              <a:t>“Say, "O Allah, Owner of Sovereignty, You give sovereignty to whom You will and You take sovereignty away from whom You will. You honour whom You will and You humble whom You will. In Your hand is [all] good. Indeed, You are over all things competent.” (3:26)</a:t>
            </a:r>
            <a:endParaRPr lang="en-GB" sz="2300" dirty="0"/>
          </a:p>
        </p:txBody>
      </p:sp>
      <p:pic>
        <p:nvPicPr>
          <p:cNvPr id="3074" name="Picture 2" descr="Riyadh al Jannah - رياض الجنة - Al-Qaswa was the she-camel of Prophet  Mohamed SAWW. It was born in camp sites of the tribe of Bani Qashir. He  bought it from Abi">
            <a:extLst>
              <a:ext uri="{FF2B5EF4-FFF2-40B4-BE49-F238E27FC236}">
                <a16:creationId xmlns:a16="http://schemas.microsoft.com/office/drawing/2014/main" id="{0683FDED-3058-29F0-B40C-650818E983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1720959"/>
            <a:ext cx="4320480" cy="299233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Kingdoms Rise &amp; Fall: Dorian | Board Game | BoardGameGeek">
            <a:extLst>
              <a:ext uri="{FF2B5EF4-FFF2-40B4-BE49-F238E27FC236}">
                <a16:creationId xmlns:a16="http://schemas.microsoft.com/office/drawing/2014/main" id="{35870BAA-F946-ED90-6F69-5F9B729877A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801" t="30500" r="27950" b="62000"/>
          <a:stretch/>
        </p:blipFill>
        <p:spPr bwMode="auto">
          <a:xfrm>
            <a:off x="395536" y="4764117"/>
            <a:ext cx="8568952" cy="36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20001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Content Placeholder 6" descr="A white and green rectangle with pink arrows&#10;&#10;Description automatically generated">
            <a:extLst>
              <a:ext uri="{FF2B5EF4-FFF2-40B4-BE49-F238E27FC236}">
                <a16:creationId xmlns:a16="http://schemas.microsoft.com/office/drawing/2014/main" id="{CF7EDF9A-9D31-C925-29A3-50F0C9E8F64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8"/>
          <a:stretch/>
        </p:blipFill>
        <p:spPr>
          <a:xfrm>
            <a:off x="20" y="961"/>
            <a:ext cx="9143980" cy="5142539"/>
          </a:xfrm>
          <a:prstGeom prst="rect">
            <a:avLst/>
          </a:prstGeom>
        </p:spPr>
      </p:pic>
      <p:sp>
        <p:nvSpPr>
          <p:cNvPr id="8" name="Content Placeholder 2">
            <a:extLst>
              <a:ext uri="{FF2B5EF4-FFF2-40B4-BE49-F238E27FC236}">
                <a16:creationId xmlns:a16="http://schemas.microsoft.com/office/drawing/2014/main" id="{D7BD2941-B550-1E26-E3A0-153339B0F9C8}"/>
              </a:ext>
            </a:extLst>
          </p:cNvPr>
          <p:cNvSpPr txBox="1">
            <a:spLocks/>
          </p:cNvSpPr>
          <p:nvPr/>
        </p:nvSpPr>
        <p:spPr>
          <a:xfrm>
            <a:off x="0" y="0"/>
            <a:ext cx="6153706" cy="51435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5000"/>
              </a:lnSpc>
              <a:spcAft>
                <a:spcPts val="1000"/>
              </a:spcAft>
              <a:buFont typeface="Arial" pitchFamily="34" charset="0"/>
              <a:buNone/>
            </a:pPr>
            <a:r>
              <a:rPr lang="en-GB" sz="2300" b="1" dirty="0">
                <a:solidFill>
                  <a:srgbClr val="0000CC"/>
                </a:solidFill>
              </a:rPr>
              <a:t>“We alternate among the people so that Allah may make evident those who believe and [may] take to Himself from among you martyrs - Allah hates the wrongdoers “</a:t>
            </a:r>
          </a:p>
          <a:p>
            <a:pPr marL="0" indent="0">
              <a:lnSpc>
                <a:spcPct val="115000"/>
              </a:lnSpc>
              <a:spcAft>
                <a:spcPts val="1000"/>
              </a:spcAft>
              <a:buFont typeface="Arial" pitchFamily="34" charset="0"/>
              <a:buNone/>
            </a:pPr>
            <a:r>
              <a:rPr lang="en-GB" sz="2300" b="1" dirty="0"/>
              <a:t>They defeated us, we defeated them, they took from us, we took from them.</a:t>
            </a:r>
          </a:p>
          <a:p>
            <a:pPr marL="0" indent="0" algn="ctr">
              <a:lnSpc>
                <a:spcPct val="115000"/>
              </a:lnSpc>
              <a:spcAft>
                <a:spcPts val="1000"/>
              </a:spcAft>
              <a:buFont typeface="Arial" pitchFamily="34" charset="0"/>
              <a:buNone/>
            </a:pPr>
            <a:r>
              <a:rPr lang="en-GB" sz="2300" b="1" dirty="0">
                <a:solidFill>
                  <a:srgbClr val="0000CC"/>
                </a:solidFill>
              </a:rPr>
              <a:t>“And do not weaken in pursuit of the enemy. If you should be suffering - so are they suffering as you are suffering, but you expect from Allah that which they expect not. And Allah is ever Knowing and Wise.” (4:104)</a:t>
            </a:r>
            <a:endParaRPr lang="en-GB" sz="2300" b="1" dirty="0"/>
          </a:p>
        </p:txBody>
      </p:sp>
      <p:pic>
        <p:nvPicPr>
          <p:cNvPr id="4098" name="Picture 2" descr="Arrows around circle direction abstract Royalty Free Vector">
            <a:extLst>
              <a:ext uri="{FF2B5EF4-FFF2-40B4-BE49-F238E27FC236}">
                <a16:creationId xmlns:a16="http://schemas.microsoft.com/office/drawing/2014/main" id="{64ECF56C-A580-7CA4-2B39-27DB93319473}"/>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8000"/>
          <a:stretch/>
        </p:blipFill>
        <p:spPr bwMode="auto">
          <a:xfrm>
            <a:off x="6156552" y="1056235"/>
            <a:ext cx="2983459" cy="3031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68106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7" name="Content Placeholder 16" descr="A pink and white striped shirt&#10;&#10;Description automatically generated">
            <a:extLst>
              <a:ext uri="{FF2B5EF4-FFF2-40B4-BE49-F238E27FC236}">
                <a16:creationId xmlns:a16="http://schemas.microsoft.com/office/drawing/2014/main" id="{FA484A91-27FF-816E-7498-F54C8A6343C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9"/>
          <a:stretch/>
        </p:blipFill>
        <p:spPr>
          <a:xfrm>
            <a:off x="20" y="961"/>
            <a:ext cx="9143980" cy="5142539"/>
          </a:xfrm>
          <a:prstGeom prst="rect">
            <a:avLst/>
          </a:prstGeom>
        </p:spPr>
      </p:pic>
      <p:sp>
        <p:nvSpPr>
          <p:cNvPr id="19" name="Content Placeholder 2">
            <a:extLst>
              <a:ext uri="{FF2B5EF4-FFF2-40B4-BE49-F238E27FC236}">
                <a16:creationId xmlns:a16="http://schemas.microsoft.com/office/drawing/2014/main" id="{04D5CCA3-88D1-38FE-21B4-725DF8B8BAFB}"/>
              </a:ext>
            </a:extLst>
          </p:cNvPr>
          <p:cNvSpPr txBox="1">
            <a:spLocks/>
          </p:cNvSpPr>
          <p:nvPr/>
        </p:nvSpPr>
        <p:spPr>
          <a:xfrm>
            <a:off x="3203848" y="0"/>
            <a:ext cx="5940152" cy="51435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5000"/>
              </a:lnSpc>
              <a:spcAft>
                <a:spcPts val="1000"/>
              </a:spcAft>
              <a:buFont typeface="Arial" pitchFamily="34" charset="0"/>
              <a:buNone/>
            </a:pPr>
            <a:r>
              <a:rPr lang="en-GB" sz="2000" b="1" dirty="0">
                <a:solidFill>
                  <a:srgbClr val="0000CC"/>
                </a:solidFill>
              </a:rPr>
              <a:t>“They strive in the cause of Allah and do not fear the blame of a critic.” (5:54)</a:t>
            </a:r>
          </a:p>
          <a:p>
            <a:pPr marL="0" indent="0">
              <a:lnSpc>
                <a:spcPct val="115000"/>
              </a:lnSpc>
              <a:spcAft>
                <a:spcPts val="1000"/>
              </a:spcAft>
              <a:buFont typeface="Arial" pitchFamily="34" charset="0"/>
              <a:buNone/>
            </a:pPr>
            <a:r>
              <a:rPr lang="en-GB" sz="2000" b="1" dirty="0"/>
              <a:t>This </a:t>
            </a:r>
            <a:r>
              <a:rPr lang="en-GB" sz="2000" b="1" dirty="0" err="1"/>
              <a:t>Dunya</a:t>
            </a:r>
            <a:r>
              <a:rPr lang="en-GB" sz="2000" b="1" dirty="0"/>
              <a:t> is barely a few minutes in comparison to the eternity of the hereafter</a:t>
            </a:r>
          </a:p>
          <a:p>
            <a:pPr marL="0" indent="0" algn="ctr">
              <a:lnSpc>
                <a:spcPct val="115000"/>
              </a:lnSpc>
              <a:spcAft>
                <a:spcPts val="1000"/>
              </a:spcAft>
              <a:buFont typeface="Arial" pitchFamily="34" charset="0"/>
              <a:buNone/>
            </a:pPr>
            <a:r>
              <a:rPr lang="en-GB" sz="2000" b="1" dirty="0">
                <a:solidFill>
                  <a:srgbClr val="0000CC"/>
                </a:solidFill>
              </a:rPr>
              <a:t>“The angels and the Spirit will ascend to Him during a Day the extent of which is fifty thousand years.</a:t>
            </a:r>
            <a:r>
              <a:rPr lang="ar-SA" sz="2000" b="1" dirty="0">
                <a:solidFill>
                  <a:srgbClr val="0000CC"/>
                </a:solidFill>
              </a:rPr>
              <a:t>  </a:t>
            </a:r>
            <a:r>
              <a:rPr lang="en-GB" sz="2000" b="1" dirty="0">
                <a:solidFill>
                  <a:srgbClr val="0000CC"/>
                </a:solidFill>
              </a:rPr>
              <a:t>So be patient with gracious patience. Indeed, they see it [as] distant, But We see it [as] near.” (7:4-4)</a:t>
            </a:r>
          </a:p>
          <a:p>
            <a:pPr marL="0" indent="0">
              <a:lnSpc>
                <a:spcPct val="115000"/>
              </a:lnSpc>
              <a:spcAft>
                <a:spcPts val="1000"/>
              </a:spcAft>
              <a:buFont typeface="Arial" pitchFamily="34" charset="0"/>
              <a:buNone/>
            </a:pPr>
            <a:r>
              <a:rPr lang="en-GB" sz="2100" b="1" dirty="0">
                <a:solidFill>
                  <a:srgbClr val="FF0000"/>
                </a:solidFill>
              </a:rPr>
              <a:t>50,000 years – 1 minute = 34.7 years – how long are we on this earth? 2/3 minutes?</a:t>
            </a:r>
          </a:p>
          <a:p>
            <a:pPr marL="0" indent="0">
              <a:lnSpc>
                <a:spcPct val="115000"/>
              </a:lnSpc>
              <a:spcAft>
                <a:spcPts val="1000"/>
              </a:spcAft>
              <a:buFont typeface="Arial" pitchFamily="34" charset="0"/>
              <a:buNone/>
            </a:pPr>
            <a:r>
              <a:rPr lang="en-GB" sz="2100" b="1" dirty="0">
                <a:latin typeface="+mj-lt"/>
                <a:cs typeface="Traditional Arabic" panose="02020603050405020304" pitchFamily="18" charset="-78"/>
              </a:rPr>
              <a:t>A day on Venus is 234 earth days – 5,832 hours.    </a:t>
            </a:r>
            <a:r>
              <a:rPr lang="en-GB" sz="2100" b="1" dirty="0">
                <a:solidFill>
                  <a:srgbClr val="FF0000"/>
                </a:solidFill>
                <a:latin typeface="+mj-lt"/>
                <a:cs typeface="Traditional Arabic" panose="02020603050405020304" pitchFamily="18" charset="-78"/>
              </a:rPr>
              <a:t>FOR ALLAH </a:t>
            </a:r>
            <a:r>
              <a:rPr lang="en-GB" sz="2100" dirty="0">
                <a:solidFill>
                  <a:srgbClr val="FF0000"/>
                </a:solidFill>
                <a:latin typeface="+mj-lt"/>
                <a:sym typeface="AGA Arabesque" panose="05010101010101010101" pitchFamily="2" charset="2"/>
              </a:rPr>
              <a:t></a:t>
            </a:r>
            <a:r>
              <a:rPr lang="en-GB" sz="2100" b="1" dirty="0">
                <a:solidFill>
                  <a:srgbClr val="FF0000"/>
                </a:solidFill>
                <a:latin typeface="+mj-lt"/>
                <a:cs typeface="Traditional Arabic" panose="02020603050405020304" pitchFamily="18" charset="-78"/>
              </a:rPr>
              <a:t> BE PATIENT - 2/3 MINUTES!</a:t>
            </a:r>
          </a:p>
        </p:txBody>
      </p:sp>
      <p:pic>
        <p:nvPicPr>
          <p:cNvPr id="5126" name="Picture 6" descr="What is time? | Space">
            <a:extLst>
              <a:ext uri="{FF2B5EF4-FFF2-40B4-BE49-F238E27FC236}">
                <a16:creationId xmlns:a16="http://schemas.microsoft.com/office/drawing/2014/main" id="{A91CF8E6-A168-DCF9-3A6D-B03DE3C9E05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0955"/>
          <a:stretch/>
        </p:blipFill>
        <p:spPr bwMode="auto">
          <a:xfrm>
            <a:off x="-1" y="0"/>
            <a:ext cx="3203849" cy="241935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Time wealth | gina drellack">
            <a:extLst>
              <a:ext uri="{FF2B5EF4-FFF2-40B4-BE49-F238E27FC236}">
                <a16:creationId xmlns:a16="http://schemas.microsoft.com/office/drawing/2014/main" id="{8C5E0E9B-8A25-3796-0427-25A7453AA0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419350"/>
            <a:ext cx="3203848" cy="2723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48281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anim calcmode="lin" valueType="num">
                                      <p:cBhvr additive="base">
                                        <p:cTn id="13"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 calcmode="lin" valueType="num">
                                      <p:cBhvr additive="base">
                                        <p:cTn id="17"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xEl>
                                              <p:pRg st="3" end="3"/>
                                            </p:txEl>
                                          </p:spTgt>
                                        </p:tgtEl>
                                        <p:attrNameLst>
                                          <p:attrName>style.visibility</p:attrName>
                                        </p:attrNameLst>
                                      </p:cBhvr>
                                      <p:to>
                                        <p:strVal val="visible"/>
                                      </p:to>
                                    </p:set>
                                    <p:anim calcmode="lin" valueType="num">
                                      <p:cBhvr additive="base">
                                        <p:cTn id="23"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xEl>
                                              <p:pRg st="4" end="4"/>
                                            </p:txEl>
                                          </p:spTgt>
                                        </p:tgtEl>
                                        <p:attrNameLst>
                                          <p:attrName>style.visibility</p:attrName>
                                        </p:attrNameLst>
                                      </p:cBhvr>
                                      <p:to>
                                        <p:strVal val="visible"/>
                                      </p:to>
                                    </p:set>
                                    <p:anim calcmode="lin" valueType="num">
                                      <p:cBhvr additive="base">
                                        <p:cTn id="27"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Content Placeholder 8" descr="A pink and white striped shirt&#10;&#10;Description automatically generated">
            <a:extLst>
              <a:ext uri="{FF2B5EF4-FFF2-40B4-BE49-F238E27FC236}">
                <a16:creationId xmlns:a16="http://schemas.microsoft.com/office/drawing/2014/main" id="{7D0F013F-8879-DB9F-98C8-F3F9A57AB30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9"/>
          <a:stretch/>
        </p:blipFill>
        <p:spPr>
          <a:xfrm>
            <a:off x="20" y="961"/>
            <a:ext cx="9143980" cy="5142539"/>
          </a:xfrm>
          <a:prstGeom prst="rect">
            <a:avLst/>
          </a:prstGeom>
        </p:spPr>
      </p:pic>
      <p:sp>
        <p:nvSpPr>
          <p:cNvPr id="10" name="Content Placeholder 2">
            <a:extLst>
              <a:ext uri="{FF2B5EF4-FFF2-40B4-BE49-F238E27FC236}">
                <a16:creationId xmlns:a16="http://schemas.microsoft.com/office/drawing/2014/main" id="{B1868D72-203C-762E-3E1F-6CD3B9AC1BD3}"/>
              </a:ext>
            </a:extLst>
          </p:cNvPr>
          <p:cNvSpPr txBox="1">
            <a:spLocks/>
          </p:cNvSpPr>
          <p:nvPr/>
        </p:nvSpPr>
        <p:spPr>
          <a:xfrm>
            <a:off x="0" y="0"/>
            <a:ext cx="9144000" cy="51435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2100" b="1" dirty="0">
                <a:solidFill>
                  <a:srgbClr val="0000CC"/>
                </a:solidFill>
              </a:rPr>
              <a:t>“And do not despair of relief from Allah. Indeed, no one despairs of relief from Allah except the disbelieving people." (12:87)</a:t>
            </a:r>
          </a:p>
          <a:p>
            <a:pPr marL="0" indent="0" algn="ctr">
              <a:buFont typeface="Arial" pitchFamily="34" charset="0"/>
              <a:buNone/>
            </a:pPr>
            <a:r>
              <a:rPr lang="en-GB" sz="2100" b="1" dirty="0">
                <a:solidFill>
                  <a:srgbClr val="0000CC"/>
                </a:solidFill>
              </a:rPr>
              <a:t>“So do not weaken or grieve, you will be superior if you are [true] believers.”</a:t>
            </a:r>
          </a:p>
          <a:p>
            <a:pPr marL="0" indent="0">
              <a:buFont typeface="Arial" pitchFamily="34" charset="0"/>
              <a:buNone/>
            </a:pPr>
            <a:r>
              <a:rPr lang="en-GB" sz="2000" b="1" dirty="0">
                <a:solidFill>
                  <a:srgbClr val="FF0000"/>
                </a:solidFill>
              </a:rPr>
              <a:t>Earth is a place of </a:t>
            </a:r>
            <a:r>
              <a:rPr lang="ar-EG" sz="2000" b="1" dirty="0">
                <a:solidFill>
                  <a:srgbClr val="FF0000"/>
                </a:solidFill>
                <a:latin typeface="KFGQPC Uthman Taha Naskh" panose="02000000000000000000" pitchFamily="2" charset="-78"/>
                <a:cs typeface="KFGQPC Uthman Taha Naskh" panose="02000000000000000000" pitchFamily="2" charset="-78"/>
              </a:rPr>
              <a:t>بلاء – </a:t>
            </a:r>
            <a:r>
              <a:rPr lang="en-GB" sz="2000" b="1" dirty="0">
                <a:solidFill>
                  <a:srgbClr val="FF0000"/>
                </a:solidFill>
              </a:rPr>
              <a:t> </a:t>
            </a:r>
            <a:r>
              <a:rPr lang="ar-EG" sz="2000" b="1" dirty="0">
                <a:solidFill>
                  <a:srgbClr val="FF0000"/>
                </a:solidFill>
              </a:rPr>
              <a:t>–</a:t>
            </a:r>
            <a:r>
              <a:rPr lang="en-GB" sz="2000" b="1" dirty="0">
                <a:solidFill>
                  <a:srgbClr val="FF0000"/>
                </a:solidFill>
              </a:rPr>
              <a:t> hardship, plague, curse, ordeal, trouble, worry – be patient </a:t>
            </a:r>
          </a:p>
          <a:p>
            <a:pPr marL="0" indent="0" algn="ctr">
              <a:buFont typeface="Arial" pitchFamily="34" charset="0"/>
              <a:buNone/>
            </a:pPr>
            <a:r>
              <a:rPr lang="en-GB" sz="2100" b="1" dirty="0">
                <a:solidFill>
                  <a:srgbClr val="0000CC"/>
                </a:solidFill>
              </a:rPr>
              <a:t>“So be patient; indeed, the [best] outcome is for the righteous.” (11:49)</a:t>
            </a:r>
          </a:p>
          <a:p>
            <a:pPr marL="0" indent="0" algn="ctr">
              <a:buFont typeface="Arial" pitchFamily="34" charset="0"/>
              <a:buNone/>
            </a:pPr>
            <a:r>
              <a:rPr lang="en-GB" sz="2100" b="1" dirty="0">
                <a:solidFill>
                  <a:srgbClr val="0000CC"/>
                </a:solidFill>
              </a:rPr>
              <a:t>“Therefore patiently endure, indeed the promise of Allah is true; and may not those who do not have faith make you impatient.” (30:60)</a:t>
            </a:r>
          </a:p>
          <a:p>
            <a:pPr marL="0" indent="0" algn="ctr">
              <a:buFont typeface="Arial" pitchFamily="34" charset="0"/>
              <a:buNone/>
            </a:pPr>
            <a:r>
              <a:rPr lang="en-GB" sz="2100" b="1" dirty="0">
                <a:solidFill>
                  <a:srgbClr val="0000CC"/>
                </a:solidFill>
              </a:rPr>
              <a:t>“Indeed the abode of the Hereafter is indeed the true life; if only they knew.”</a:t>
            </a:r>
          </a:p>
        </p:txBody>
      </p:sp>
      <p:pic>
        <p:nvPicPr>
          <p:cNvPr id="6146" name="Picture 2" descr="Successful Are The Believers [Powerful Video] - YouTube">
            <a:extLst>
              <a:ext uri="{FF2B5EF4-FFF2-40B4-BE49-F238E27FC236}">
                <a16:creationId xmlns:a16="http://schemas.microsoft.com/office/drawing/2014/main" id="{6FB2019D-059A-066A-FBE8-4333760E011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350" b="28404"/>
          <a:stretch/>
        </p:blipFill>
        <p:spPr bwMode="auto">
          <a:xfrm>
            <a:off x="683568" y="3003798"/>
            <a:ext cx="7776864" cy="2139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01608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additive="base">
                                        <p:cTn id="1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 calcmode="lin" valueType="num">
                                      <p:cBhvr additive="base">
                                        <p:cTn id="21"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 calcmode="lin" valueType="num">
                                      <p:cBhvr additive="base">
                                        <p:cTn id="2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xEl>
                                              <p:pRg st="5" end="5"/>
                                            </p:txEl>
                                          </p:spTgt>
                                        </p:tgtEl>
                                        <p:attrNameLst>
                                          <p:attrName>style.visibility</p:attrName>
                                        </p:attrNameLst>
                                      </p:cBhvr>
                                      <p:to>
                                        <p:strVal val="visible"/>
                                      </p:to>
                                    </p:set>
                                    <p:anim calcmode="lin" valueType="num">
                                      <p:cBhvr additive="base">
                                        <p:cTn id="29"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Content Placeholder 6" descr="A pink and white striped shirt&#10;&#10;Description automatically generated">
            <a:extLst>
              <a:ext uri="{FF2B5EF4-FFF2-40B4-BE49-F238E27FC236}">
                <a16:creationId xmlns:a16="http://schemas.microsoft.com/office/drawing/2014/main" id="{497B802B-0AB8-C380-8AF2-823A47A8219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9"/>
          <a:stretch/>
        </p:blipFill>
        <p:spPr>
          <a:xfrm>
            <a:off x="20" y="961"/>
            <a:ext cx="9143980" cy="5142539"/>
          </a:xfrm>
          <a:prstGeom prst="rect">
            <a:avLst/>
          </a:prstGeom>
        </p:spPr>
      </p:pic>
      <p:sp>
        <p:nvSpPr>
          <p:cNvPr id="8" name="Content Placeholder 2">
            <a:extLst>
              <a:ext uri="{FF2B5EF4-FFF2-40B4-BE49-F238E27FC236}">
                <a16:creationId xmlns:a16="http://schemas.microsoft.com/office/drawing/2014/main" id="{9A88E6A6-5014-5695-EE71-8D57892AAC6D}"/>
              </a:ext>
            </a:extLst>
          </p:cNvPr>
          <p:cNvSpPr txBox="1">
            <a:spLocks/>
          </p:cNvSpPr>
          <p:nvPr/>
        </p:nvSpPr>
        <p:spPr>
          <a:xfrm>
            <a:off x="0" y="1186744"/>
            <a:ext cx="9144000" cy="39567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300" b="1" dirty="0"/>
              <a:t>We must show Allah </a:t>
            </a:r>
            <a:r>
              <a:rPr lang="en-GB" sz="2300" dirty="0">
                <a:sym typeface="AGA Arabesque" panose="05010101010101010101" pitchFamily="2" charset="2"/>
              </a:rPr>
              <a:t></a:t>
            </a:r>
            <a:r>
              <a:rPr lang="en-GB" sz="2300" b="1" dirty="0">
                <a:sym typeface="AGA Arabesque" panose="05010101010101010101" pitchFamily="2" charset="2"/>
              </a:rPr>
              <a:t> </a:t>
            </a:r>
            <a:r>
              <a:rPr lang="en-GB" sz="2300" b="1" dirty="0"/>
              <a:t>our patience, truth, conviction, hope, faith, actions &amp; transformation </a:t>
            </a:r>
          </a:p>
          <a:p>
            <a:r>
              <a:rPr lang="en-GB" sz="2300" b="1" dirty="0"/>
              <a:t>We must show Allah </a:t>
            </a:r>
            <a:r>
              <a:rPr lang="en-GB" sz="2300" dirty="0">
                <a:sym typeface="AGA Arabesque" panose="05010101010101010101" pitchFamily="2" charset="2"/>
              </a:rPr>
              <a:t> </a:t>
            </a:r>
            <a:r>
              <a:rPr lang="en-GB" sz="2300" b="1" dirty="0"/>
              <a:t>our unity</a:t>
            </a:r>
          </a:p>
          <a:p>
            <a:r>
              <a:rPr lang="en-GB" sz="2300" b="1" dirty="0"/>
              <a:t>We must remind ourselves that everything was, is and shall remain in His Hands &amp; Control </a:t>
            </a:r>
          </a:p>
          <a:p>
            <a:r>
              <a:rPr lang="en-GB" sz="2300" b="1" dirty="0"/>
              <a:t>We are the best of nations sent to mankind – </a:t>
            </a:r>
            <a:r>
              <a:rPr lang="en-GB" sz="2300" b="1" dirty="0">
                <a:solidFill>
                  <a:srgbClr val="FF0000"/>
                </a:solidFill>
              </a:rPr>
              <a:t>PROVE IT!</a:t>
            </a:r>
          </a:p>
          <a:p>
            <a:r>
              <a:rPr lang="en-GB" sz="2300" b="1" dirty="0"/>
              <a:t>We obey Allah </a:t>
            </a:r>
            <a:r>
              <a:rPr lang="en-GB" sz="2300" dirty="0">
                <a:sym typeface="AGA Arabesque" panose="05010101010101010101" pitchFamily="2" charset="2"/>
              </a:rPr>
              <a:t> </a:t>
            </a:r>
            <a:r>
              <a:rPr lang="en-GB" sz="2300" b="1" dirty="0"/>
              <a:t>and his Messenger </a:t>
            </a:r>
            <a:r>
              <a:rPr lang="en-GB" sz="2300" dirty="0">
                <a:sym typeface="AGA Arabesque" panose="05010101010101010101" pitchFamily="2" charset="2"/>
              </a:rPr>
              <a:t></a:t>
            </a:r>
            <a:r>
              <a:rPr lang="en-GB" sz="2300" b="1" dirty="0">
                <a:sym typeface="AGA Arabesque" panose="05010101010101010101" pitchFamily="2" charset="2"/>
              </a:rPr>
              <a:t> </a:t>
            </a:r>
            <a:r>
              <a:rPr lang="en-GB" sz="2300" b="1" dirty="0"/>
              <a:t>&amp; we do not quarrel with one another</a:t>
            </a:r>
          </a:p>
          <a:p>
            <a:pPr marL="0" indent="0" algn="ctr">
              <a:buFont typeface="Arial" pitchFamily="34" charset="0"/>
              <a:buNone/>
            </a:pPr>
            <a:r>
              <a:rPr lang="en-GB" sz="2300" b="1" dirty="0"/>
              <a:t>The Palestinians are the </a:t>
            </a:r>
            <a:r>
              <a:rPr lang="en-GB" sz="2300" b="1" dirty="0" err="1"/>
              <a:t>Awliya</a:t>
            </a:r>
            <a:r>
              <a:rPr lang="en-GB" sz="2300" b="1" dirty="0"/>
              <a:t> of Allah!</a:t>
            </a:r>
          </a:p>
          <a:p>
            <a:pPr marL="0" indent="0" algn="ctr">
              <a:buFont typeface="Arial" pitchFamily="34" charset="0"/>
              <a:buNone/>
            </a:pPr>
            <a:r>
              <a:rPr lang="en-GB" sz="2300" b="1" dirty="0">
                <a:solidFill>
                  <a:srgbClr val="0000CC"/>
                </a:solidFill>
              </a:rPr>
              <a:t>THEY HAVE NO FEAR OR WORRY</a:t>
            </a:r>
          </a:p>
        </p:txBody>
      </p:sp>
      <p:pic>
        <p:nvPicPr>
          <p:cNvPr id="7170" name="Picture 2" descr="Time for Action">
            <a:extLst>
              <a:ext uri="{FF2B5EF4-FFF2-40B4-BE49-F238E27FC236}">
                <a16:creationId xmlns:a16="http://schemas.microsoft.com/office/drawing/2014/main" id="{EB913DB7-16FE-977C-5509-E9B01D1D1E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3564"/>
            <a:ext cx="6694512" cy="1173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7121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additive="base">
                                        <p:cTn id="2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 calcmode="lin" valueType="num">
                                      <p:cBhvr additive="base">
                                        <p:cTn id="29"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anim calcmode="lin" valueType="num">
                                      <p:cBhvr additive="base">
                                        <p:cTn id="3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Content Placeholder 6" descr="A close up of a logo&#10;&#10;Description automatically generated">
            <a:extLst>
              <a:ext uri="{FF2B5EF4-FFF2-40B4-BE49-F238E27FC236}">
                <a16:creationId xmlns:a16="http://schemas.microsoft.com/office/drawing/2014/main" id="{930A96D0-56BA-A61D-ADDB-57C41062BA6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8"/>
          <a:stretch/>
        </p:blipFill>
        <p:spPr>
          <a:xfrm>
            <a:off x="20" y="961"/>
            <a:ext cx="9143980" cy="5142539"/>
          </a:xfrm>
          <a:prstGeom prst="rect">
            <a:avLst/>
          </a:prstGeom>
        </p:spPr>
      </p:pic>
      <p:sp>
        <p:nvSpPr>
          <p:cNvPr id="8" name="Content Placeholder 2">
            <a:extLst>
              <a:ext uri="{FF2B5EF4-FFF2-40B4-BE49-F238E27FC236}">
                <a16:creationId xmlns:a16="http://schemas.microsoft.com/office/drawing/2014/main" id="{C82B992F-15FA-71F4-11C3-6DB3010317E9}"/>
              </a:ext>
            </a:extLst>
          </p:cNvPr>
          <p:cNvSpPr txBox="1">
            <a:spLocks/>
          </p:cNvSpPr>
          <p:nvPr/>
        </p:nvSpPr>
        <p:spPr>
          <a:xfrm>
            <a:off x="0" y="0"/>
            <a:ext cx="6444208" cy="51435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300" b="1" dirty="0"/>
              <a:t>Israel may occupy, blockade, build, enforce apartheid all against international law</a:t>
            </a:r>
          </a:p>
          <a:p>
            <a:r>
              <a:rPr lang="en-GB" sz="2300" b="1" dirty="0"/>
              <a:t>Israel may abuse and take away all basic human rights</a:t>
            </a:r>
          </a:p>
          <a:p>
            <a:r>
              <a:rPr lang="en-GB" sz="2300" b="1" dirty="0"/>
              <a:t>The rest of the world may support it &amp; turn a blind eye</a:t>
            </a:r>
          </a:p>
          <a:p>
            <a:r>
              <a:rPr lang="en-GB" sz="2300" b="1" dirty="0"/>
              <a:t>Allah’s Law, Dominion and Justice will be served &amp; rights returned</a:t>
            </a:r>
          </a:p>
          <a:p>
            <a:r>
              <a:rPr lang="en-GB" sz="2300" b="1" dirty="0"/>
              <a:t>Always remember Allah </a:t>
            </a:r>
            <a:r>
              <a:rPr lang="en-GB" sz="2300" dirty="0">
                <a:sym typeface="AGA Arabesque" panose="05010101010101010101" pitchFamily="2" charset="2"/>
              </a:rPr>
              <a:t> </a:t>
            </a:r>
            <a:r>
              <a:rPr lang="en-GB" sz="2300" b="1" dirty="0"/>
              <a:t>is with you</a:t>
            </a:r>
          </a:p>
          <a:p>
            <a:r>
              <a:rPr lang="en-GB" sz="2300" b="1" dirty="0"/>
              <a:t>Always know that Allah </a:t>
            </a:r>
            <a:r>
              <a:rPr lang="en-GB" sz="2300" dirty="0">
                <a:sym typeface="AGA Arabesque" panose="05010101010101010101" pitchFamily="2" charset="2"/>
              </a:rPr>
              <a:t> </a:t>
            </a:r>
            <a:r>
              <a:rPr lang="en-GB" sz="2300" b="1" dirty="0"/>
              <a:t>will never disown you</a:t>
            </a:r>
          </a:p>
          <a:p>
            <a:r>
              <a:rPr lang="en-GB" sz="2300" b="1" dirty="0"/>
              <a:t>Always remember that Allah </a:t>
            </a:r>
            <a:r>
              <a:rPr lang="en-GB" sz="2300" dirty="0">
                <a:sym typeface="AGA Arabesque" panose="05010101010101010101" pitchFamily="2" charset="2"/>
              </a:rPr>
              <a:t> </a:t>
            </a:r>
            <a:r>
              <a:rPr lang="en-GB" sz="2300" b="1" dirty="0"/>
              <a:t>will never forget</a:t>
            </a:r>
          </a:p>
          <a:p>
            <a:r>
              <a:rPr lang="en-GB" sz="2300" b="1" dirty="0"/>
              <a:t>Allah remember that Allah </a:t>
            </a:r>
            <a:r>
              <a:rPr lang="en-GB" sz="2300" dirty="0">
                <a:sym typeface="AGA Arabesque" panose="05010101010101010101" pitchFamily="2" charset="2"/>
              </a:rPr>
              <a:t> </a:t>
            </a:r>
            <a:r>
              <a:rPr lang="en-GB" sz="2300" b="1" dirty="0"/>
              <a:t>will do justice</a:t>
            </a:r>
          </a:p>
          <a:p>
            <a:pPr marL="0" indent="0">
              <a:buFont typeface="Arial" pitchFamily="34" charset="0"/>
              <a:buNone/>
            </a:pPr>
            <a:endParaRPr lang="en-GB" sz="2300" b="1" dirty="0"/>
          </a:p>
        </p:txBody>
      </p:sp>
      <p:pic>
        <p:nvPicPr>
          <p:cNvPr id="8194" name="Picture 2" descr="Karma Quotes Posters for Sale | Redbubble">
            <a:extLst>
              <a:ext uri="{FF2B5EF4-FFF2-40B4-BE49-F238E27FC236}">
                <a16:creationId xmlns:a16="http://schemas.microsoft.com/office/drawing/2014/main" id="{3ABA73D3-26E3-F01E-5372-F2E7464B99DA}"/>
              </a:ext>
            </a:extLst>
          </p:cNvPr>
          <p:cNvPicPr>
            <a:picLocks noChangeAspect="1" noChangeArrowheads="1"/>
          </p:cNvPicPr>
          <p:nvPr/>
        </p:nvPicPr>
        <p:blipFill rotWithShape="1">
          <a:blip r:embed="rId4">
            <a:clrChange>
              <a:clrFrom>
                <a:srgbClr val="FFFFFF"/>
              </a:clrFrom>
              <a:clrTo>
                <a:srgbClr val="FFFFFF">
                  <a:alpha val="0"/>
                </a:srgbClr>
              </a:clrTo>
            </a:clrChange>
            <a:duotone>
              <a:schemeClr val="accent2">
                <a:shade val="45000"/>
                <a:satMod val="135000"/>
              </a:schemeClr>
              <a:prstClr val="white"/>
            </a:duotone>
            <a:alphaModFix amt="50000"/>
            <a:extLst>
              <a:ext uri="{28A0092B-C50C-407E-A947-70E740481C1C}">
                <a14:useLocalDpi xmlns:a14="http://schemas.microsoft.com/office/drawing/2010/main" val="0"/>
              </a:ext>
            </a:extLst>
          </a:blip>
          <a:srcRect l="23401" t="16401" r="20601" b="16401"/>
          <a:stretch/>
        </p:blipFill>
        <p:spPr bwMode="auto">
          <a:xfrm>
            <a:off x="5992355" y="447514"/>
            <a:ext cx="3540393"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93101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additive="base">
                                        <p:cTn id="2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 calcmode="lin" valueType="num">
                                      <p:cBhvr additive="base">
                                        <p:cTn id="29"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anim calcmode="lin" valueType="num">
                                      <p:cBhvr additive="base">
                                        <p:cTn id="3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 calcmode="lin" valueType="num">
                                      <p:cBhvr additive="base">
                                        <p:cTn id="37"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close up of a logo&#10;&#10;Description automatically generated">
            <a:extLst>
              <a:ext uri="{FF2B5EF4-FFF2-40B4-BE49-F238E27FC236}">
                <a16:creationId xmlns:a16="http://schemas.microsoft.com/office/drawing/2014/main" id="{930A96D0-56BA-A61D-ADDB-57C41062BA6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8"/>
          <a:stretch/>
        </p:blipFill>
        <p:spPr>
          <a:xfrm>
            <a:off x="20" y="961"/>
            <a:ext cx="9143980" cy="5142539"/>
          </a:xfrm>
          <a:prstGeom prst="rect">
            <a:avLst/>
          </a:prstGeom>
        </p:spPr>
      </p:pic>
      <p:pic>
        <p:nvPicPr>
          <p:cNvPr id="13314" name="Picture 2" descr="Pin on Quranic Word and Hadith">
            <a:extLst>
              <a:ext uri="{FF2B5EF4-FFF2-40B4-BE49-F238E27FC236}">
                <a16:creationId xmlns:a16="http://schemas.microsoft.com/office/drawing/2014/main" id="{4972D12E-ED7F-BA8E-050D-A1315A4AC81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000250" y="0"/>
            <a:ext cx="51435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848184"/>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close up of a logo&#10;&#10;Description automatically generated">
            <a:extLst>
              <a:ext uri="{FF2B5EF4-FFF2-40B4-BE49-F238E27FC236}">
                <a16:creationId xmlns:a16="http://schemas.microsoft.com/office/drawing/2014/main" id="{26A4D240-1718-1719-1C9B-5F20BFFF2E1B}"/>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8"/>
          <a:stretch/>
        </p:blipFill>
        <p:spPr>
          <a:xfrm>
            <a:off x="1285150" y="2569779"/>
            <a:ext cx="4574638" cy="2572759"/>
          </a:xfrm>
          <a:prstGeom prst="rect">
            <a:avLst/>
          </a:prstGeom>
        </p:spPr>
      </p:pic>
      <p:sp>
        <p:nvSpPr>
          <p:cNvPr id="8" name="Content Placeholder 2">
            <a:extLst>
              <a:ext uri="{FF2B5EF4-FFF2-40B4-BE49-F238E27FC236}">
                <a16:creationId xmlns:a16="http://schemas.microsoft.com/office/drawing/2014/main" id="{4B48DA0A-3627-A496-AA40-1F80E8F8345F}"/>
              </a:ext>
            </a:extLst>
          </p:cNvPr>
          <p:cNvSpPr txBox="1">
            <a:spLocks/>
          </p:cNvSpPr>
          <p:nvPr/>
        </p:nvSpPr>
        <p:spPr>
          <a:xfrm>
            <a:off x="0" y="1"/>
            <a:ext cx="9144000" cy="51435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b="1" dirty="0"/>
              <a:t>Don’t forget the parents who carried the limbs of their child in a bag</a:t>
            </a:r>
          </a:p>
          <a:p>
            <a:r>
              <a:rPr lang="en-GB" sz="2400" b="1" dirty="0"/>
              <a:t>The Uncle looking at the rubble saying</a:t>
            </a:r>
          </a:p>
          <a:p>
            <a:pPr marL="0" indent="0" algn="ctr">
              <a:buFont typeface="Arial" pitchFamily="34" charset="0"/>
              <a:buNone/>
            </a:pPr>
            <a:r>
              <a:rPr lang="en-GB" sz="2400" b="1" dirty="0">
                <a:solidFill>
                  <a:srgbClr val="FF0000"/>
                </a:solidFill>
              </a:rPr>
              <a:t>“I spent 40 years building this” </a:t>
            </a:r>
          </a:p>
          <a:p>
            <a:r>
              <a:rPr lang="en-GB" sz="2400" b="1" dirty="0"/>
              <a:t>The mother who refused to wash her hands covered in her baby’s blood saying </a:t>
            </a:r>
            <a:r>
              <a:rPr lang="en-GB" sz="2400" b="1" dirty="0">
                <a:solidFill>
                  <a:srgbClr val="FF0000"/>
                </a:solidFill>
              </a:rPr>
              <a:t>“I have nothing else left of her” </a:t>
            </a:r>
          </a:p>
        </p:txBody>
      </p:sp>
      <p:pic>
        <p:nvPicPr>
          <p:cNvPr id="9218" name="Picture 2" descr="Islam Essa🇵🇸#Gaza🙋‍♀️👑 on X: &quot;#GazaUnderAttack 🇵🇸 #Gaza My friends  😶💔,because I live in Gaza,I don't know in what minute I'll die,so forgive  me.If I die,Don't forget me and pray for me please,I">
            <a:extLst>
              <a:ext uri="{FF2B5EF4-FFF2-40B4-BE49-F238E27FC236}">
                <a16:creationId xmlns:a16="http://schemas.microsoft.com/office/drawing/2014/main" id="{029CA879-DEB3-F23F-27C5-EED34EEE09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3866" y="2570789"/>
            <a:ext cx="3088431" cy="257175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Palestinians Search the Rubble During 12-Hour Truce in Gaza">
            <a:extLst>
              <a:ext uri="{FF2B5EF4-FFF2-40B4-BE49-F238E27FC236}">
                <a16:creationId xmlns:a16="http://schemas.microsoft.com/office/drawing/2014/main" id="{1109D859-D387-D504-C48B-1C3270411B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04" y="2570260"/>
            <a:ext cx="3153543" cy="2572279"/>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Wednesday Briefing: Blast Kills Hundreds at a Gaza Hospital - The New York  Times">
            <a:extLst>
              <a:ext uri="{FF2B5EF4-FFF2-40B4-BE49-F238E27FC236}">
                <a16:creationId xmlns:a16="http://schemas.microsoft.com/office/drawing/2014/main" id="{1928CF1E-BF15-1962-8150-E27F249F1C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1096" y="2569298"/>
            <a:ext cx="2726783" cy="2573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57029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 calcmode="lin" valueType="num">
                                      <p:cBhvr additive="base">
                                        <p:cTn id="2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and grey flag&#10;&#10;Description automatically generated with medium confidence">
            <a:extLst>
              <a:ext uri="{FF2B5EF4-FFF2-40B4-BE49-F238E27FC236}">
                <a16:creationId xmlns:a16="http://schemas.microsoft.com/office/drawing/2014/main" id="{524A4C18-33A5-4937-5B25-B0D9D4710C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Content Placeholder 2">
            <a:extLst>
              <a:ext uri="{FF2B5EF4-FFF2-40B4-BE49-F238E27FC236}">
                <a16:creationId xmlns:a16="http://schemas.microsoft.com/office/drawing/2014/main" id="{2C3C21B8-3A4E-5477-E5E9-9DF01ED6E4A3}"/>
              </a:ext>
            </a:extLst>
          </p:cNvPr>
          <p:cNvSpPr txBox="1">
            <a:spLocks/>
          </p:cNvSpPr>
          <p:nvPr/>
        </p:nvSpPr>
        <p:spPr>
          <a:xfrm>
            <a:off x="158130" y="2005837"/>
            <a:ext cx="8828104" cy="3086193"/>
          </a:xfrm>
          <a:prstGeom prst="rect">
            <a:avLst/>
          </a:prstGeom>
          <a:ln w="28575">
            <a:solidFill>
              <a:srgbClr val="FF6600"/>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900" b="1" dirty="0">
                <a:cs typeface="KFGQPC Uthman Taha Naskh" panose="02000000000000000000" pitchFamily="2" charset="-78"/>
              </a:rPr>
              <a:t>Who turned to the Qur’an?</a:t>
            </a:r>
          </a:p>
          <a:p>
            <a:pPr marL="0" indent="0" algn="ctr">
              <a:buFont typeface="Arial" pitchFamily="34" charset="0"/>
              <a:buNone/>
            </a:pPr>
            <a:r>
              <a:rPr lang="en-GB" sz="1900" b="1" dirty="0">
                <a:cs typeface="KFGQPC Uthman Taha Naskh" panose="02000000000000000000" pitchFamily="2" charset="-78"/>
              </a:rPr>
              <a:t>Who asked Allah </a:t>
            </a:r>
            <a:r>
              <a:rPr lang="en-GB" sz="1900" dirty="0">
                <a:cs typeface="KFGQPC Uthman Taha Naskh" panose="02000000000000000000" pitchFamily="2" charset="-78"/>
                <a:sym typeface="AGA Arabesque" panose="05010101010101010101" pitchFamily="2" charset="2"/>
              </a:rPr>
              <a:t></a:t>
            </a:r>
            <a:r>
              <a:rPr lang="en-GB" sz="1900" b="1" dirty="0">
                <a:cs typeface="KFGQPC Uthman Taha Naskh" panose="02000000000000000000" pitchFamily="2" charset="-78"/>
                <a:sym typeface="AGA Arabesque" panose="05010101010101010101" pitchFamily="2" charset="2"/>
              </a:rPr>
              <a:t> </a:t>
            </a:r>
            <a:r>
              <a:rPr lang="en-GB" sz="1900" b="1" dirty="0">
                <a:cs typeface="KFGQPC Uthman Taha Naskh" panose="02000000000000000000" pitchFamily="2" charset="-78"/>
              </a:rPr>
              <a:t>what/why is this happening?</a:t>
            </a:r>
          </a:p>
          <a:p>
            <a:pPr marL="0" indent="0" algn="ctr">
              <a:buFont typeface="Arial" pitchFamily="34" charset="0"/>
              <a:buNone/>
            </a:pPr>
            <a:r>
              <a:rPr lang="en-GB" sz="1900" b="1" dirty="0">
                <a:cs typeface="KFGQPC Uthman Taha Naskh" panose="02000000000000000000" pitchFamily="2" charset="-78"/>
              </a:rPr>
              <a:t>Who opened up the stories of Musa/</a:t>
            </a:r>
            <a:r>
              <a:rPr lang="en-GB" sz="1900" b="1" dirty="0" err="1">
                <a:cs typeface="KFGQPC Uthman Taha Naskh" panose="02000000000000000000" pitchFamily="2" charset="-78"/>
              </a:rPr>
              <a:t>Firawn</a:t>
            </a:r>
            <a:r>
              <a:rPr lang="en-GB" sz="1900" b="1" dirty="0">
                <a:cs typeface="KFGQPC Uthman Taha Naskh" panose="02000000000000000000" pitchFamily="2" charset="-78"/>
              </a:rPr>
              <a:t>?</a:t>
            </a:r>
          </a:p>
          <a:p>
            <a:pPr marL="0" indent="0" algn="ctr">
              <a:buFont typeface="Arial" pitchFamily="34" charset="0"/>
              <a:buNone/>
            </a:pPr>
            <a:r>
              <a:rPr lang="en-GB" sz="1900" b="1" dirty="0">
                <a:cs typeface="KFGQPC Uthman Taha Naskh" panose="02000000000000000000" pitchFamily="2" charset="-78"/>
              </a:rPr>
              <a:t>Who read the verses of the Muslim community?</a:t>
            </a:r>
          </a:p>
          <a:p>
            <a:pPr marL="0" indent="0" algn="ctr">
              <a:buFont typeface="Arial" pitchFamily="34" charset="0"/>
              <a:buNone/>
            </a:pPr>
            <a:r>
              <a:rPr lang="en-GB" sz="1900" b="1" dirty="0">
                <a:cs typeface="KFGQPC Uthman Taha Naskh" panose="02000000000000000000" pitchFamily="2" charset="-78"/>
              </a:rPr>
              <a:t>Who read the </a:t>
            </a:r>
            <a:r>
              <a:rPr lang="en-GB" sz="1900" b="1" dirty="0" err="1">
                <a:cs typeface="KFGQPC Uthman Taha Naskh" panose="02000000000000000000" pitchFamily="2" charset="-78"/>
              </a:rPr>
              <a:t>Seerah</a:t>
            </a:r>
            <a:r>
              <a:rPr lang="en-GB" sz="1900" b="1" dirty="0">
                <a:cs typeface="KFGQPC Uthman Taha Naskh" panose="02000000000000000000" pitchFamily="2" charset="-78"/>
              </a:rPr>
              <a:t> and learnt from the Battles?</a:t>
            </a:r>
          </a:p>
          <a:p>
            <a:pPr marL="0" indent="0" algn="ctr">
              <a:buFont typeface="Arial" pitchFamily="34" charset="0"/>
              <a:buNone/>
            </a:pPr>
            <a:r>
              <a:rPr lang="en-GB" sz="1900" b="1" dirty="0">
                <a:cs typeface="KFGQPC Uthman Taha Naskh" panose="02000000000000000000" pitchFamily="2" charset="-78"/>
              </a:rPr>
              <a:t>Who realised that this is history repeating itself?</a:t>
            </a:r>
          </a:p>
          <a:p>
            <a:pPr marL="0" indent="0" algn="ctr">
              <a:buFont typeface="Arial" pitchFamily="34" charset="0"/>
              <a:buNone/>
            </a:pPr>
            <a:r>
              <a:rPr lang="en-GB" sz="1900" b="1" dirty="0">
                <a:cs typeface="KFGQPC Uthman Taha Naskh" panose="02000000000000000000" pitchFamily="2" charset="-78"/>
              </a:rPr>
              <a:t>Who realised that this is the promise of Allah </a:t>
            </a:r>
            <a:r>
              <a:rPr lang="en-GB" sz="1900" dirty="0">
                <a:cs typeface="KFGQPC Uthman Taha Naskh" panose="02000000000000000000" pitchFamily="2" charset="-78"/>
                <a:sym typeface="AGA Arabesque" panose="05010101010101010101" pitchFamily="2" charset="2"/>
              </a:rPr>
              <a:t> </a:t>
            </a:r>
            <a:r>
              <a:rPr lang="en-GB" sz="1900" b="1" dirty="0">
                <a:cs typeface="KFGQPC Uthman Taha Naskh" panose="02000000000000000000" pitchFamily="2" charset="-78"/>
              </a:rPr>
              <a:t>coming true?</a:t>
            </a:r>
          </a:p>
          <a:p>
            <a:pPr marL="0" indent="0" algn="ctr">
              <a:buFont typeface="Arial" pitchFamily="34" charset="0"/>
              <a:buNone/>
            </a:pPr>
            <a:r>
              <a:rPr lang="en-GB" sz="1900" b="1" dirty="0">
                <a:cs typeface="KFGQPC Uthman Taha Naskh" panose="02000000000000000000" pitchFamily="2" charset="-78"/>
              </a:rPr>
              <a:t>Who realised this is a test for us and them?</a:t>
            </a:r>
          </a:p>
          <a:p>
            <a:pPr marL="0" indent="0" algn="ctr">
              <a:buFont typeface="Arial" pitchFamily="34" charset="0"/>
              <a:buNone/>
            </a:pPr>
            <a:r>
              <a:rPr lang="en-GB" sz="1900" b="1" dirty="0">
                <a:cs typeface="KFGQPC Uthman Taha Naskh" panose="02000000000000000000" pitchFamily="2" charset="-78"/>
              </a:rPr>
              <a:t>Talk to Allah, Listen to Allah, Believe Allah, Follow His Messenger!</a:t>
            </a:r>
          </a:p>
        </p:txBody>
      </p:sp>
      <p:pic>
        <p:nvPicPr>
          <p:cNvPr id="2050" name="Picture 2" descr="10 sure ways to love Allah - Saudi Gazette">
            <a:extLst>
              <a:ext uri="{FF2B5EF4-FFF2-40B4-BE49-F238E27FC236}">
                <a16:creationId xmlns:a16="http://schemas.microsoft.com/office/drawing/2014/main" id="{769F08EA-0B93-220B-8967-B5FEE0E99D8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856" y="0"/>
            <a:ext cx="2520280" cy="187244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bout Holy Quran">
            <a:extLst>
              <a:ext uri="{FF2B5EF4-FFF2-40B4-BE49-F238E27FC236}">
                <a16:creationId xmlns:a16="http://schemas.microsoft.com/office/drawing/2014/main" id="{09FA6B74-CAB0-BB0F-5831-B97465A8C98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130" y="1"/>
            <a:ext cx="2520280" cy="187244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e Seerah | Islam Channel">
            <a:extLst>
              <a:ext uri="{FF2B5EF4-FFF2-40B4-BE49-F238E27FC236}">
                <a16:creationId xmlns:a16="http://schemas.microsoft.com/office/drawing/2014/main" id="{BE631F72-B3BC-E8DC-E47D-6F305959984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0192" y="0"/>
            <a:ext cx="2685678" cy="1840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73078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additive="base">
                                        <p:cTn id="1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 calcmode="lin" valueType="num">
                                      <p:cBhvr additive="base">
                                        <p:cTn id="23"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 calcmode="lin" valueType="num">
                                      <p:cBhvr additive="base">
                                        <p:cTn id="2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anim calcmode="lin" valueType="num">
                                      <p:cBhvr additive="base">
                                        <p:cTn id="31"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anim calcmode="lin" valueType="num">
                                      <p:cBhvr additive="base">
                                        <p:cTn id="35"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
                                            <p:txEl>
                                              <p:pRg st="8" end="8"/>
                                            </p:txEl>
                                          </p:spTgt>
                                        </p:tgtEl>
                                        <p:attrNameLst>
                                          <p:attrName>style.visibility</p:attrName>
                                        </p:attrNameLst>
                                      </p:cBhvr>
                                      <p:to>
                                        <p:strVal val="visible"/>
                                      </p:to>
                                    </p:set>
                                    <p:anim calcmode="lin" valueType="num">
                                      <p:cBhvr additive="base">
                                        <p:cTn id="39"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Content Placeholder 6" descr="A close up of a logo&#10;&#10;Description automatically generated">
            <a:extLst>
              <a:ext uri="{FF2B5EF4-FFF2-40B4-BE49-F238E27FC236}">
                <a16:creationId xmlns:a16="http://schemas.microsoft.com/office/drawing/2014/main" id="{26A4D240-1718-1719-1C9B-5F20BFFF2E1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8"/>
          <a:stretch/>
        </p:blipFill>
        <p:spPr>
          <a:xfrm>
            <a:off x="20" y="961"/>
            <a:ext cx="9143980" cy="5142539"/>
          </a:xfrm>
          <a:prstGeom prst="rect">
            <a:avLst/>
          </a:prstGeom>
        </p:spPr>
      </p:pic>
      <p:sp>
        <p:nvSpPr>
          <p:cNvPr id="8" name="Content Placeholder 2">
            <a:extLst>
              <a:ext uri="{FF2B5EF4-FFF2-40B4-BE49-F238E27FC236}">
                <a16:creationId xmlns:a16="http://schemas.microsoft.com/office/drawing/2014/main" id="{4B48DA0A-3627-A496-AA40-1F80E8F8345F}"/>
              </a:ext>
            </a:extLst>
          </p:cNvPr>
          <p:cNvSpPr txBox="1">
            <a:spLocks/>
          </p:cNvSpPr>
          <p:nvPr/>
        </p:nvSpPr>
        <p:spPr>
          <a:xfrm>
            <a:off x="0" y="1"/>
            <a:ext cx="9144000" cy="51435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b="1" dirty="0"/>
              <a:t>Never forget the ice cream van full of bodies of children</a:t>
            </a:r>
          </a:p>
          <a:p>
            <a:r>
              <a:rPr lang="en-GB" sz="2400" b="1" dirty="0"/>
              <a:t>The mother who cried </a:t>
            </a:r>
            <a:r>
              <a:rPr lang="en-GB" sz="2400" b="1" dirty="0">
                <a:solidFill>
                  <a:srgbClr val="FF0000"/>
                </a:solidFill>
              </a:rPr>
              <a:t>“They died hungry”</a:t>
            </a:r>
          </a:p>
          <a:p>
            <a:r>
              <a:rPr lang="en-GB" sz="2400" b="1" dirty="0"/>
              <a:t>The little 7 year old boy crying </a:t>
            </a:r>
            <a:r>
              <a:rPr lang="en-GB" sz="2400" b="1" dirty="0">
                <a:solidFill>
                  <a:srgbClr val="FF0000"/>
                </a:solidFill>
              </a:rPr>
              <a:t>“ I did nothing wrong”</a:t>
            </a:r>
          </a:p>
          <a:p>
            <a:r>
              <a:rPr lang="en-GB" sz="2400" b="1" dirty="0"/>
              <a:t>The doctors singing </a:t>
            </a:r>
            <a:r>
              <a:rPr lang="en-GB" sz="2400" b="1" dirty="0">
                <a:solidFill>
                  <a:srgbClr val="FF0000"/>
                </a:solidFill>
              </a:rPr>
              <a:t>“We will stay no matter what” </a:t>
            </a:r>
            <a:r>
              <a:rPr lang="en-GB" sz="2400" b="1" dirty="0"/>
              <a:t>even after their hospital was bombed</a:t>
            </a:r>
          </a:p>
        </p:txBody>
      </p:sp>
      <p:pic>
        <p:nvPicPr>
          <p:cNvPr id="10242" name="Picture 2" descr="Gaza Using Ice Cream Trucks to Store Bodies As Space Runs Out: Report">
            <a:extLst>
              <a:ext uri="{FF2B5EF4-FFF2-40B4-BE49-F238E27FC236}">
                <a16:creationId xmlns:a16="http://schemas.microsoft.com/office/drawing/2014/main" id="{A015AA97-2549-76A3-569F-9C809ED73D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132436"/>
            <a:ext cx="2411760" cy="3008423"/>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Opinion | A War Against Hamas Cannot Be Won and Israel Knows This. Again  the Loser: Innocent Civilians | Common Dreams">
            <a:extLst>
              <a:ext uri="{FF2B5EF4-FFF2-40B4-BE49-F238E27FC236}">
                <a16:creationId xmlns:a16="http://schemas.microsoft.com/office/drawing/2014/main" id="{1AE1587E-C3C2-60B5-2740-CA15DBA6C02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307" r="23899"/>
          <a:stretch/>
        </p:blipFill>
        <p:spPr bwMode="auto">
          <a:xfrm>
            <a:off x="2395067" y="2135077"/>
            <a:ext cx="2608982" cy="3005782"/>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Western Media immediately adopted Hamas lie about &quot;Catastrophic Bombing of  Gaza Hospital&quot; and 500, no wait! 1000 dead! despite ZERO proof that there  was any damage to the hospital buildings. ZERO pictures">
            <a:extLst>
              <a:ext uri="{FF2B5EF4-FFF2-40B4-BE49-F238E27FC236}">
                <a16:creationId xmlns:a16="http://schemas.microsoft.com/office/drawing/2014/main" id="{1E167589-D4FE-1BC0-0506-8C52BED9F8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2132436"/>
            <a:ext cx="4130039" cy="3022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49612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Content Placeholder 6" descr="A close up of a logo&#10;&#10;Description automatically generated">
            <a:extLst>
              <a:ext uri="{FF2B5EF4-FFF2-40B4-BE49-F238E27FC236}">
                <a16:creationId xmlns:a16="http://schemas.microsoft.com/office/drawing/2014/main" id="{C2E17CF9-FFD1-20AA-D66D-88BFE2012D8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8"/>
          <a:stretch/>
        </p:blipFill>
        <p:spPr>
          <a:xfrm>
            <a:off x="20" y="961"/>
            <a:ext cx="9143980" cy="5142539"/>
          </a:xfrm>
          <a:prstGeom prst="rect">
            <a:avLst/>
          </a:prstGeom>
        </p:spPr>
      </p:pic>
      <p:sp>
        <p:nvSpPr>
          <p:cNvPr id="8" name="Content Placeholder 2">
            <a:extLst>
              <a:ext uri="{FF2B5EF4-FFF2-40B4-BE49-F238E27FC236}">
                <a16:creationId xmlns:a16="http://schemas.microsoft.com/office/drawing/2014/main" id="{B19C0F4A-0F6A-E40A-A707-7A0B4479D7D9}"/>
              </a:ext>
            </a:extLst>
          </p:cNvPr>
          <p:cNvSpPr txBox="1">
            <a:spLocks/>
          </p:cNvSpPr>
          <p:nvPr/>
        </p:nvSpPr>
        <p:spPr>
          <a:xfrm>
            <a:off x="0" y="1"/>
            <a:ext cx="4572000" cy="51435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600" b="1" dirty="0"/>
              <a:t>Never forget 5 year old sister holding her 1 year baby brother in her hands after her parents were bombed</a:t>
            </a:r>
          </a:p>
          <a:p>
            <a:r>
              <a:rPr lang="en-GB" sz="2600" b="1" dirty="0"/>
              <a:t>Never forget the journalist who buried their family but carried on reporting </a:t>
            </a:r>
          </a:p>
          <a:p>
            <a:r>
              <a:rPr lang="en-GB" sz="2600" b="1" dirty="0"/>
              <a:t>Never forget how the USA vetoed the pause of bombardment &amp; sent billions of dollars in aid to support the genocide</a:t>
            </a:r>
            <a:endParaRPr lang="en-GB" sz="2600" b="1" dirty="0">
              <a:solidFill>
                <a:srgbClr val="0000CC"/>
              </a:solidFill>
              <a:cs typeface="KFGQPC Uthman Taha Naskh" panose="02000000000000000000" pitchFamily="2" charset="-78"/>
            </a:endParaRPr>
          </a:p>
        </p:txBody>
      </p:sp>
      <p:pic>
        <p:nvPicPr>
          <p:cNvPr id="11266" name="Picture 2">
            <a:extLst>
              <a:ext uri="{FF2B5EF4-FFF2-40B4-BE49-F238E27FC236}">
                <a16:creationId xmlns:a16="http://schemas.microsoft.com/office/drawing/2014/main" id="{D4C7822A-8A51-37F4-8C03-9088C2E710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000"/>
          <a:stretch/>
        </p:blipFill>
        <p:spPr bwMode="auto">
          <a:xfrm>
            <a:off x="4803157" y="771550"/>
            <a:ext cx="4173900" cy="3839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6357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close up of a logo&#10;&#10;Description automatically generated">
            <a:extLst>
              <a:ext uri="{FF2B5EF4-FFF2-40B4-BE49-F238E27FC236}">
                <a16:creationId xmlns:a16="http://schemas.microsoft.com/office/drawing/2014/main" id="{C2E17CF9-FFD1-20AA-D66D-88BFE2012D8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8"/>
          <a:stretch/>
        </p:blipFill>
        <p:spPr>
          <a:xfrm>
            <a:off x="20" y="961"/>
            <a:ext cx="9143980" cy="5142539"/>
          </a:xfrm>
          <a:prstGeom prst="rect">
            <a:avLst/>
          </a:prstGeom>
        </p:spPr>
      </p:pic>
      <p:sp>
        <p:nvSpPr>
          <p:cNvPr id="8" name="Content Placeholder 2">
            <a:extLst>
              <a:ext uri="{FF2B5EF4-FFF2-40B4-BE49-F238E27FC236}">
                <a16:creationId xmlns:a16="http://schemas.microsoft.com/office/drawing/2014/main" id="{B19C0F4A-0F6A-E40A-A707-7A0B4479D7D9}"/>
              </a:ext>
            </a:extLst>
          </p:cNvPr>
          <p:cNvSpPr txBox="1">
            <a:spLocks/>
          </p:cNvSpPr>
          <p:nvPr/>
        </p:nvSpPr>
        <p:spPr>
          <a:xfrm>
            <a:off x="0" y="0"/>
            <a:ext cx="9144000" cy="23179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200" b="1" dirty="0"/>
              <a:t>Never forget how the UK parliament voted for a ceasefire </a:t>
            </a:r>
          </a:p>
          <a:p>
            <a:r>
              <a:rPr lang="en-GB" sz="2200" b="1" dirty="0"/>
              <a:t>Never forget Britian Germany France Canada walked all over human rights</a:t>
            </a:r>
          </a:p>
          <a:p>
            <a:r>
              <a:rPr lang="en-GB" sz="2200" b="1" dirty="0"/>
              <a:t>Never forget how UAE celebrated Halloween and Saudia a music festival whilst innocent people were being slaughtered indiscriminately </a:t>
            </a:r>
          </a:p>
          <a:p>
            <a:r>
              <a:rPr lang="en-GB" sz="2200" b="1" dirty="0"/>
              <a:t>Never forget how the Muslim &amp; Western World failed Humanity</a:t>
            </a:r>
          </a:p>
        </p:txBody>
      </p:sp>
      <p:pic>
        <p:nvPicPr>
          <p:cNvPr id="12290" name="Picture 2" descr="What Does &quot;From the River to the Sea&quot; Really Mean?">
            <a:extLst>
              <a:ext uri="{FF2B5EF4-FFF2-40B4-BE49-F238E27FC236}">
                <a16:creationId xmlns:a16="http://schemas.microsoft.com/office/drawing/2014/main" id="{38A74444-0315-DB4A-3AC6-0B331D07E5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816" y="2317928"/>
            <a:ext cx="7884368" cy="2803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4236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white and grey rectangle with pink triangle&#10;&#10;Description automatically generated">
            <a:extLst>
              <a:ext uri="{FF2B5EF4-FFF2-40B4-BE49-F238E27FC236}">
                <a16:creationId xmlns:a16="http://schemas.microsoft.com/office/drawing/2014/main" id="{475396ED-2A6D-BA40-9CC6-7710CD0C0EF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9143979" cy="5143490"/>
          </a:xfrm>
          <a:prstGeom prst="rect">
            <a:avLst/>
          </a:prstGeom>
        </p:spPr>
      </p:pic>
      <p:sp>
        <p:nvSpPr>
          <p:cNvPr id="11" name="Content Placeholder 2">
            <a:extLst>
              <a:ext uri="{FF2B5EF4-FFF2-40B4-BE49-F238E27FC236}">
                <a16:creationId xmlns:a16="http://schemas.microsoft.com/office/drawing/2014/main" id="{C32BC8CA-F2D9-D084-A11E-B8F629B78259}"/>
              </a:ext>
            </a:extLst>
          </p:cNvPr>
          <p:cNvSpPr txBox="1">
            <a:spLocks/>
          </p:cNvSpPr>
          <p:nvPr/>
        </p:nvSpPr>
        <p:spPr>
          <a:xfrm>
            <a:off x="0" y="1"/>
            <a:ext cx="9144000" cy="5143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2500" b="1" dirty="0">
                <a:solidFill>
                  <a:srgbClr val="0000CC"/>
                </a:solidFill>
              </a:rPr>
              <a:t>REFLECT ON </a:t>
            </a:r>
            <a:r>
              <a:rPr lang="en-GB" sz="2500" b="1" dirty="0">
                <a:solidFill>
                  <a:srgbClr val="FF0000"/>
                </a:solidFill>
              </a:rPr>
              <a:t>WHY/HOW </a:t>
            </a:r>
            <a:r>
              <a:rPr lang="en-GB" sz="2500" b="1" dirty="0">
                <a:solidFill>
                  <a:srgbClr val="0000CC"/>
                </a:solidFill>
              </a:rPr>
              <a:t>&amp; START THE CHANGE IN YOURSELF</a:t>
            </a:r>
          </a:p>
          <a:p>
            <a:pPr marL="0" indent="0" algn="ctr">
              <a:buFont typeface="Arial" pitchFamily="34" charset="0"/>
              <a:buNone/>
            </a:pPr>
            <a:endParaRPr lang="en-GB" sz="700" b="1" dirty="0">
              <a:solidFill>
                <a:srgbClr val="0000CC"/>
              </a:solidFill>
            </a:endParaRPr>
          </a:p>
          <a:p>
            <a:pPr marL="0" indent="0">
              <a:buFont typeface="Arial" pitchFamily="34" charset="0"/>
              <a:buNone/>
            </a:pPr>
            <a:r>
              <a:rPr lang="en-GB" sz="2500" b="1" dirty="0"/>
              <a:t>Develop your relationship with Allah </a:t>
            </a:r>
            <a:r>
              <a:rPr lang="en-GB" sz="2500" dirty="0">
                <a:sym typeface="AGA Arabesque" panose="05010101010101010101" pitchFamily="2" charset="2"/>
              </a:rPr>
              <a:t></a:t>
            </a:r>
            <a:r>
              <a:rPr lang="en-GB" sz="2500" b="1" dirty="0">
                <a:sym typeface="AGA Arabesque" panose="05010101010101010101" pitchFamily="2" charset="2"/>
              </a:rPr>
              <a:t> </a:t>
            </a:r>
            <a:endParaRPr lang="en-GB" sz="2500" b="1" dirty="0"/>
          </a:p>
          <a:p>
            <a:pPr marL="0" indent="0">
              <a:buNone/>
            </a:pPr>
            <a:r>
              <a:rPr lang="en-GB" sz="2500" b="1" dirty="0"/>
              <a:t>Prepare for your return to Allah </a:t>
            </a:r>
            <a:r>
              <a:rPr lang="en-GB" sz="2500" dirty="0">
                <a:sym typeface="AGA Arabesque" panose="05010101010101010101" pitchFamily="2" charset="2"/>
              </a:rPr>
              <a:t></a:t>
            </a:r>
            <a:endParaRPr lang="en-GB" sz="2500" b="1" dirty="0"/>
          </a:p>
          <a:p>
            <a:pPr marL="0" indent="0">
              <a:buFont typeface="Arial" pitchFamily="34" charset="0"/>
              <a:buNone/>
            </a:pPr>
            <a:r>
              <a:rPr lang="en-GB" sz="2500" b="1" dirty="0"/>
              <a:t>Do something for yourself or for </a:t>
            </a:r>
            <a:r>
              <a:rPr lang="en-GB" sz="2500" b="1" dirty="0">
                <a:solidFill>
                  <a:srgbClr val="FF0000"/>
                </a:solidFill>
              </a:rPr>
              <a:t>OTHERS</a:t>
            </a:r>
            <a:r>
              <a:rPr lang="en-GB" sz="2500" b="1" dirty="0"/>
              <a:t> – don’t just sit there </a:t>
            </a:r>
          </a:p>
          <a:p>
            <a:pPr marL="0" indent="0">
              <a:buFont typeface="Arial" pitchFamily="34" charset="0"/>
              <a:buNone/>
            </a:pPr>
            <a:r>
              <a:rPr lang="en-GB" sz="2500" b="1" dirty="0"/>
              <a:t>The Prophet </a:t>
            </a:r>
            <a:r>
              <a:rPr lang="en-GB" sz="2500" dirty="0">
                <a:sym typeface="AGA Arabesque" panose="05010101010101010101" pitchFamily="2" charset="2"/>
              </a:rPr>
              <a:t></a:t>
            </a:r>
            <a:r>
              <a:rPr lang="en-GB" sz="2500" b="1" dirty="0">
                <a:sym typeface="AGA Arabesque" panose="05010101010101010101" pitchFamily="2" charset="2"/>
              </a:rPr>
              <a:t> </a:t>
            </a:r>
            <a:r>
              <a:rPr lang="en-GB" sz="2500" b="1" dirty="0"/>
              <a:t>taught us, </a:t>
            </a:r>
            <a:r>
              <a:rPr lang="en-GB" sz="2500" b="1" dirty="0">
                <a:solidFill>
                  <a:srgbClr val="006600"/>
                </a:solidFill>
              </a:rPr>
              <a:t>if you can’t pay someone's debt off, advocate on his behalf, so debtor will forgive it</a:t>
            </a:r>
          </a:p>
        </p:txBody>
      </p:sp>
      <p:pic>
        <p:nvPicPr>
          <p:cNvPr id="14338" name="Picture 2" descr="Be the Change You Want to See in the World Png Be the Change - Etsy UK">
            <a:extLst>
              <a:ext uri="{FF2B5EF4-FFF2-40B4-BE49-F238E27FC236}">
                <a16:creationId xmlns:a16="http://schemas.microsoft.com/office/drawing/2014/main" id="{9582A1FA-D14B-CFEF-F996-CB4B0D8C934D}"/>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73884" y="2269919"/>
            <a:ext cx="4248472" cy="328208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Be the Change You Want to See in the World Png Be the Change - Etsy UK">
            <a:extLst>
              <a:ext uri="{FF2B5EF4-FFF2-40B4-BE49-F238E27FC236}">
                <a16:creationId xmlns:a16="http://schemas.microsoft.com/office/drawing/2014/main" id="{DF5EDE60-14DC-1AC5-B69B-EC26AF5E186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2616" y="2279270"/>
            <a:ext cx="4248472" cy="32820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Be the Change You Want to See in the World Png Be the Change - Etsy UK">
            <a:extLst>
              <a:ext uri="{FF2B5EF4-FFF2-40B4-BE49-F238E27FC236}">
                <a16:creationId xmlns:a16="http://schemas.microsoft.com/office/drawing/2014/main" id="{1816DBAF-32CF-2824-8BF8-845ECB4DDF36}"/>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75076" y="2269919"/>
            <a:ext cx="4248472" cy="3282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16120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 calcmode="lin" valueType="num">
                                      <p:cBhvr additive="base">
                                        <p:cTn id="17"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 calcmode="lin" valueType="num">
                                      <p:cBhvr additive="base">
                                        <p:cTn id="21"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 calcmode="lin" valueType="num">
                                      <p:cBhvr additive="base">
                                        <p:cTn id="27"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A white and grey rectangle with pink triangle&#10;&#10;Description automatically generated">
            <a:extLst>
              <a:ext uri="{FF2B5EF4-FFF2-40B4-BE49-F238E27FC236}">
                <a16:creationId xmlns:a16="http://schemas.microsoft.com/office/drawing/2014/main" id="{475396ED-2A6D-BA40-9CC6-7710CD0C0EF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9143979" cy="5143490"/>
          </a:xfrm>
          <a:prstGeom prst="rect">
            <a:avLst/>
          </a:prstGeom>
        </p:spPr>
      </p:pic>
      <p:sp>
        <p:nvSpPr>
          <p:cNvPr id="12" name="Rectangle 11">
            <a:extLst>
              <a:ext uri="{FF2B5EF4-FFF2-40B4-BE49-F238E27FC236}">
                <a16:creationId xmlns:a16="http://schemas.microsoft.com/office/drawing/2014/main" id="{51935DB0-36D0-5C2E-7342-262D35382F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497767" y="1487975"/>
            <a:ext cx="5146478" cy="2164578"/>
          </a:xfrm>
          <a:prstGeom prst="rect">
            <a:avLst/>
          </a:prstGeom>
          <a:gradFill flip="none" rotWithShape="1">
            <a:gsLst>
              <a:gs pos="0">
                <a:schemeClr val="accent5">
                  <a:lumMod val="75000"/>
                </a:schemeClr>
              </a:gs>
              <a:gs pos="42000">
                <a:schemeClr val="accent5">
                  <a:lumMod val="60000"/>
                  <a:lumOff val="40000"/>
                  <a:alpha val="0"/>
                </a:schemeClr>
              </a:gs>
            </a:gsLst>
            <a:lin ang="16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D31893-BB06-4F90-7CCA-0A7A2694F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800289" y="1789994"/>
            <a:ext cx="5143501" cy="1567013"/>
          </a:xfrm>
          <a:prstGeom prst="rect">
            <a:avLst/>
          </a:prstGeom>
          <a:gradFill flip="none" rotWithShape="1">
            <a:gsLst>
              <a:gs pos="10000">
                <a:schemeClr val="accent5"/>
              </a:gs>
              <a:gs pos="64000">
                <a:schemeClr val="accent2">
                  <a:alpha val="0"/>
                </a:schemeClr>
              </a:gs>
            </a:gsLst>
            <a:lin ang="16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F8ABF93-7FE7-6D3B-6AD7-C3921745C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33413" y="2072766"/>
            <a:ext cx="3022133" cy="3072484"/>
          </a:xfrm>
          <a:prstGeom prst="rect">
            <a:avLst/>
          </a:prstGeom>
          <a:gradFill flip="none" rotWithShape="1">
            <a:gsLst>
              <a:gs pos="0">
                <a:schemeClr val="accent2"/>
              </a:gs>
              <a:gs pos="54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D3C4FB21-0C2C-3F62-3EC5-DD378DBD3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80816" y="-2987633"/>
            <a:ext cx="2355574" cy="8330843"/>
          </a:xfrm>
          <a:prstGeom prst="rect">
            <a:avLst/>
          </a:prstGeom>
          <a:gradFill>
            <a:gsLst>
              <a:gs pos="0">
                <a:schemeClr val="accent2"/>
              </a:gs>
              <a:gs pos="37000">
                <a:schemeClr val="accent5">
                  <a:lumMod val="60000"/>
                  <a:lumOff val="40000"/>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C32BC8CA-F2D9-D084-A11E-B8F629B78259}"/>
              </a:ext>
            </a:extLst>
          </p:cNvPr>
          <p:cNvSpPr txBox="1">
            <a:spLocks/>
          </p:cNvSpPr>
          <p:nvPr/>
        </p:nvSpPr>
        <p:spPr>
          <a:xfrm>
            <a:off x="0" y="1"/>
            <a:ext cx="9144000" cy="5143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400" b="1" dirty="0">
                <a:solidFill>
                  <a:srgbClr val="0000CC"/>
                </a:solidFill>
              </a:rPr>
              <a:t>REFLECT ON </a:t>
            </a:r>
            <a:r>
              <a:rPr lang="en-GB" sz="2400" b="1" dirty="0">
                <a:solidFill>
                  <a:srgbClr val="FF0000"/>
                </a:solidFill>
              </a:rPr>
              <a:t>WHY/HOW </a:t>
            </a:r>
            <a:r>
              <a:rPr lang="en-GB" sz="2400" b="1" dirty="0">
                <a:solidFill>
                  <a:srgbClr val="0000CC"/>
                </a:solidFill>
              </a:rPr>
              <a:t>&amp; START THE CHANGE IN YOURSELF</a:t>
            </a:r>
          </a:p>
          <a:p>
            <a:pPr marL="0" indent="0">
              <a:buFont typeface="Arial" pitchFamily="34" charset="0"/>
              <a:buNone/>
            </a:pPr>
            <a:endParaRPr lang="en-GB" sz="700" b="1" dirty="0">
              <a:solidFill>
                <a:srgbClr val="006600"/>
              </a:solidFill>
            </a:endParaRPr>
          </a:p>
          <a:p>
            <a:pPr marL="0" indent="0">
              <a:buFont typeface="Arial" pitchFamily="34" charset="0"/>
              <a:buNone/>
            </a:pPr>
            <a:r>
              <a:rPr lang="en-GB" sz="2300" b="1" dirty="0">
                <a:solidFill>
                  <a:srgbClr val="006600"/>
                </a:solidFill>
              </a:rPr>
              <a:t>If you can’t cure someone who is sick, then care for them, give them compassion, support</a:t>
            </a:r>
          </a:p>
          <a:p>
            <a:pPr marL="0" indent="0">
              <a:buFont typeface="Arial" pitchFamily="34" charset="0"/>
              <a:buNone/>
            </a:pPr>
            <a:r>
              <a:rPr lang="en-GB" sz="2300" b="1" dirty="0">
                <a:solidFill>
                  <a:srgbClr val="006600"/>
                </a:solidFill>
              </a:rPr>
              <a:t>If you can’t free the captive, feed the captive poor, orphan</a:t>
            </a:r>
          </a:p>
          <a:p>
            <a:pPr marL="0" indent="0">
              <a:buFont typeface="Arial" pitchFamily="34" charset="0"/>
              <a:buNone/>
            </a:pPr>
            <a:r>
              <a:rPr lang="en-GB" sz="2300" b="1" dirty="0">
                <a:solidFill>
                  <a:srgbClr val="006600"/>
                </a:solidFill>
              </a:rPr>
              <a:t>If you can’t change their circumstances, then walk with them</a:t>
            </a:r>
          </a:p>
          <a:p>
            <a:pPr marL="0" indent="0">
              <a:buFont typeface="Arial" pitchFamily="34" charset="0"/>
              <a:buNone/>
            </a:pPr>
            <a:endParaRPr lang="en-GB" sz="700" b="1" dirty="0">
              <a:solidFill>
                <a:srgbClr val="006600"/>
              </a:solidFill>
            </a:endParaRPr>
          </a:p>
          <a:p>
            <a:pPr marL="0" indent="0" algn="ctr">
              <a:buFont typeface="Arial" pitchFamily="34" charset="0"/>
              <a:buNone/>
            </a:pPr>
            <a:r>
              <a:rPr lang="en-GB" sz="2300" b="1" dirty="0">
                <a:solidFill>
                  <a:srgbClr val="FF0000"/>
                </a:solidFill>
              </a:rPr>
              <a:t>DON’T BELITTLE THE GOOD YOU ARE CAPABLE OF DOING – CARRY ON</a:t>
            </a:r>
          </a:p>
        </p:txBody>
      </p:sp>
      <p:pic>
        <p:nvPicPr>
          <p:cNvPr id="15362" name="Picture 2">
            <a:extLst>
              <a:ext uri="{FF2B5EF4-FFF2-40B4-BE49-F238E27FC236}">
                <a16:creationId xmlns:a16="http://schemas.microsoft.com/office/drawing/2014/main" id="{E3D48A37-FD56-E2EB-F2B9-31653C11E2F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201" b="8000"/>
          <a:stretch/>
        </p:blipFill>
        <p:spPr bwMode="auto">
          <a:xfrm>
            <a:off x="5068001" y="2859676"/>
            <a:ext cx="3206951" cy="2282074"/>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No photo description available.">
            <a:extLst>
              <a:ext uri="{FF2B5EF4-FFF2-40B4-BE49-F238E27FC236}">
                <a16:creationId xmlns:a16="http://schemas.microsoft.com/office/drawing/2014/main" id="{E2F8A7C6-5BCD-7B08-03C9-2A487495F6D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2693"/>
          <a:stretch/>
        </p:blipFill>
        <p:spPr bwMode="auto">
          <a:xfrm>
            <a:off x="735671" y="2877592"/>
            <a:ext cx="3206951" cy="2264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41514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 calcmode="lin" valueType="num">
                                      <p:cBhvr additive="base">
                                        <p:cTn id="17"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 calcmode="lin" valueType="num">
                                      <p:cBhvr additive="base">
                                        <p:cTn id="21"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 calcmode="lin" valueType="num">
                                      <p:cBhvr additive="base">
                                        <p:cTn id="27"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A white and grey rectangle with pink triangle&#10;&#10;Description automatically generated">
            <a:extLst>
              <a:ext uri="{FF2B5EF4-FFF2-40B4-BE49-F238E27FC236}">
                <a16:creationId xmlns:a16="http://schemas.microsoft.com/office/drawing/2014/main" id="{A3C296B1-0694-AA75-4536-251F9A6CF25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20" y="10"/>
            <a:ext cx="9143979" cy="5143490"/>
          </a:xfrm>
          <a:prstGeom prst="rect">
            <a:avLst/>
          </a:prstGeom>
        </p:spPr>
      </p:pic>
      <p:sp>
        <p:nvSpPr>
          <p:cNvPr id="21" name="Rectangle 20">
            <a:extLst>
              <a:ext uri="{FF2B5EF4-FFF2-40B4-BE49-F238E27FC236}">
                <a16:creationId xmlns:a16="http://schemas.microsoft.com/office/drawing/2014/main" id="{DDDE8F1B-7D12-DA50-6CB4-E966337CB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38268" cy="5143500"/>
          </a:xfrm>
          <a:prstGeom prst="rect">
            <a:avLst/>
          </a:prstGeom>
          <a:gradFill flip="none" rotWithShape="1">
            <a:gsLst>
              <a:gs pos="0">
                <a:schemeClr val="accent5">
                  <a:lumMod val="75000"/>
                </a:schemeClr>
              </a:gs>
              <a:gs pos="26000">
                <a:schemeClr val="accent5">
                  <a:alpha val="0"/>
                </a:schemeClr>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9D2FB46-4858-EF0E-0495-439BCECA83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92337" y="1494059"/>
            <a:ext cx="3941777" cy="3357104"/>
          </a:xfrm>
          <a:prstGeom prst="rect">
            <a:avLst/>
          </a:prstGeom>
          <a:gradFill flip="none" rotWithShape="1">
            <a:gsLst>
              <a:gs pos="0">
                <a:schemeClr val="accent5">
                  <a:alpha val="94000"/>
                </a:schemeClr>
              </a:gs>
              <a:gs pos="55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3" name="Rectangle 22">
            <a:extLst>
              <a:ext uri="{FF2B5EF4-FFF2-40B4-BE49-F238E27FC236}">
                <a16:creationId xmlns:a16="http://schemas.microsoft.com/office/drawing/2014/main" id="{EE39E8A4-1A69-6598-E450-4F053866DA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457949" y="-1"/>
            <a:ext cx="2686049" cy="5143498"/>
          </a:xfrm>
          <a:prstGeom prst="rect">
            <a:avLst/>
          </a:prstGeom>
          <a:gradFill flip="none" rotWithShape="1">
            <a:gsLst>
              <a:gs pos="0">
                <a:schemeClr val="accent5">
                  <a:alpha val="85000"/>
                </a:schemeClr>
              </a:gs>
              <a:gs pos="47000">
                <a:schemeClr val="accent5">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6F65BD2-2754-E0E9-CFE6-19FD22182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37262" y="-363237"/>
            <a:ext cx="1869472" cy="9144001"/>
          </a:xfrm>
          <a:prstGeom prst="rect">
            <a:avLst/>
          </a:prstGeom>
          <a:gradFill>
            <a:gsLst>
              <a:gs pos="2000">
                <a:schemeClr val="accent2"/>
              </a:gs>
              <a:gs pos="47000">
                <a:schemeClr val="accent5">
                  <a:lumMod val="60000"/>
                  <a:lumOff val="4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9FF3D06-BE9A-23D0-7FE5-BC81DE931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274528" y="1"/>
            <a:ext cx="1869472" cy="5143499"/>
          </a:xfrm>
          <a:prstGeom prst="rect">
            <a:avLst/>
          </a:prstGeom>
          <a:gradFill>
            <a:gsLst>
              <a:gs pos="0">
                <a:schemeClr val="accent2"/>
              </a:gs>
              <a:gs pos="52000">
                <a:schemeClr val="accent5">
                  <a:alpha val="0"/>
                </a:schemeClr>
              </a:gs>
            </a:gsLst>
            <a:lin ang="117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B13EAF37-EA64-E588-6622-5610E308D262}"/>
              </a:ext>
            </a:extLst>
          </p:cNvPr>
          <p:cNvSpPr txBox="1">
            <a:spLocks/>
          </p:cNvSpPr>
          <p:nvPr/>
        </p:nvSpPr>
        <p:spPr>
          <a:xfrm>
            <a:off x="0" y="1"/>
            <a:ext cx="9144000" cy="51435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3000" b="1" dirty="0"/>
              <a:t>Allah </a:t>
            </a:r>
            <a:r>
              <a:rPr lang="en-GB" sz="3000" dirty="0">
                <a:sym typeface="AGA Arabesque" panose="05010101010101010101" pitchFamily="2" charset="2"/>
              </a:rPr>
              <a:t></a:t>
            </a:r>
            <a:r>
              <a:rPr lang="en-GB" sz="3000" b="1" dirty="0">
                <a:sym typeface="AGA Arabesque" panose="05010101010101010101" pitchFamily="2" charset="2"/>
              </a:rPr>
              <a:t> </a:t>
            </a:r>
            <a:r>
              <a:rPr lang="en-GB" sz="3000" b="1" dirty="0"/>
              <a:t>has brought out a very strong solidarity in this Ummah that has been missing for a long time</a:t>
            </a:r>
          </a:p>
          <a:p>
            <a:pPr marL="0" indent="0">
              <a:buFont typeface="Arial" pitchFamily="34" charset="0"/>
              <a:buNone/>
            </a:pPr>
            <a:endParaRPr lang="en-GB" sz="700" b="1" dirty="0"/>
          </a:p>
          <a:p>
            <a:pPr marL="0" indent="0" algn="ctr">
              <a:buFont typeface="Arial" pitchFamily="34" charset="0"/>
              <a:buNone/>
            </a:pPr>
            <a:r>
              <a:rPr lang="en-GB" sz="3000" b="1" i="1" dirty="0">
                <a:solidFill>
                  <a:srgbClr val="0000CC"/>
                </a:solidFill>
              </a:rPr>
              <a:t>There will be abundant </a:t>
            </a:r>
            <a:r>
              <a:rPr lang="en-GB" sz="3000" b="1" i="1" dirty="0" err="1">
                <a:solidFill>
                  <a:srgbClr val="0000CC"/>
                </a:solidFill>
              </a:rPr>
              <a:t>Khayr</a:t>
            </a:r>
            <a:r>
              <a:rPr lang="en-GB" sz="3000" b="1" i="1" dirty="0">
                <a:solidFill>
                  <a:srgbClr val="0000CC"/>
                </a:solidFill>
              </a:rPr>
              <a:t> from all this In-</a:t>
            </a:r>
            <a:r>
              <a:rPr lang="en-GB" sz="3000" b="1" i="1" dirty="0" err="1">
                <a:solidFill>
                  <a:srgbClr val="0000CC"/>
                </a:solidFill>
              </a:rPr>
              <a:t>Shaa’Allah</a:t>
            </a:r>
            <a:endParaRPr lang="en-GB" sz="3000" b="1" i="1" dirty="0">
              <a:solidFill>
                <a:srgbClr val="0000CC"/>
              </a:solidFill>
            </a:endParaRPr>
          </a:p>
          <a:p>
            <a:pPr marL="0" indent="0" algn="ctr">
              <a:buFont typeface="Arial" pitchFamily="34" charset="0"/>
              <a:buNone/>
            </a:pPr>
            <a:endParaRPr lang="en-GB" sz="700" b="1" dirty="0">
              <a:solidFill>
                <a:srgbClr val="0000CC"/>
              </a:solidFill>
            </a:endParaRPr>
          </a:p>
          <a:p>
            <a:pPr marL="0" indent="0">
              <a:buFont typeface="Arial" pitchFamily="34" charset="0"/>
              <a:buNone/>
            </a:pPr>
            <a:r>
              <a:rPr lang="en-GB" sz="3000" b="1" dirty="0"/>
              <a:t>Ibn </a:t>
            </a:r>
            <a:r>
              <a:rPr lang="en-GB" sz="3000" b="1" dirty="0" err="1"/>
              <a:t>Taymiyyah</a:t>
            </a:r>
            <a:r>
              <a:rPr lang="en-GB" sz="3000" b="1" dirty="0"/>
              <a:t> said, </a:t>
            </a:r>
            <a:r>
              <a:rPr lang="en-GB" sz="3000" b="1" dirty="0">
                <a:solidFill>
                  <a:srgbClr val="006600"/>
                </a:solidFill>
              </a:rPr>
              <a:t>“</a:t>
            </a:r>
            <a:r>
              <a:rPr lang="en-GB" sz="3000" b="1" i="1" dirty="0">
                <a:solidFill>
                  <a:srgbClr val="006600"/>
                </a:solidFill>
              </a:rPr>
              <a:t>If my enemies kill me, it’s Shahadah for Allah, if they imprison me, its </a:t>
            </a:r>
            <a:r>
              <a:rPr lang="en-GB" sz="3000" b="1" i="1" dirty="0" err="1">
                <a:solidFill>
                  <a:srgbClr val="006600"/>
                </a:solidFill>
              </a:rPr>
              <a:t>Khalwa</a:t>
            </a:r>
            <a:r>
              <a:rPr lang="en-GB" sz="3000" b="1" i="1" dirty="0">
                <a:solidFill>
                  <a:srgbClr val="006600"/>
                </a:solidFill>
              </a:rPr>
              <a:t> with Allah, if they exile me, it’s </a:t>
            </a:r>
            <a:r>
              <a:rPr lang="en-GB" sz="3000" b="1" i="1" dirty="0" err="1">
                <a:solidFill>
                  <a:srgbClr val="006600"/>
                </a:solidFill>
              </a:rPr>
              <a:t>Tadabbur</a:t>
            </a:r>
            <a:r>
              <a:rPr lang="en-GB" sz="3000" b="1" i="1" dirty="0">
                <a:solidFill>
                  <a:srgbClr val="006600"/>
                </a:solidFill>
              </a:rPr>
              <a:t> with Allah”</a:t>
            </a:r>
          </a:p>
          <a:p>
            <a:pPr marL="0" indent="0">
              <a:buFont typeface="Arial" pitchFamily="34" charset="0"/>
              <a:buNone/>
            </a:pPr>
            <a:endParaRPr lang="en-GB" sz="700" b="1" dirty="0">
              <a:solidFill>
                <a:srgbClr val="006600"/>
              </a:solidFill>
            </a:endParaRPr>
          </a:p>
          <a:p>
            <a:pPr marL="0" indent="0">
              <a:buFont typeface="Arial" pitchFamily="34" charset="0"/>
              <a:buNone/>
            </a:pPr>
            <a:r>
              <a:rPr lang="en-GB" sz="3000" b="1" dirty="0"/>
              <a:t>The people of Gaza are saying this now too.</a:t>
            </a:r>
          </a:p>
          <a:p>
            <a:pPr marL="0" indent="0" algn="ctr">
              <a:buFont typeface="Arial" pitchFamily="34" charset="0"/>
              <a:buNone/>
            </a:pPr>
            <a:r>
              <a:rPr lang="en-GB" sz="2500" b="1" dirty="0">
                <a:solidFill>
                  <a:srgbClr val="FF0000"/>
                </a:solidFill>
              </a:rPr>
              <a:t>THEIR STRENGTH, RESILIENCE, HOPE &amp; REWARD IS WITH ALLAH!</a:t>
            </a:r>
          </a:p>
          <a:p>
            <a:pPr marL="0" indent="0">
              <a:buFont typeface="Arial" pitchFamily="34" charset="0"/>
              <a:buNone/>
            </a:pPr>
            <a:r>
              <a:rPr lang="en-GB" sz="3000" b="1" dirty="0"/>
              <a:t>This is what Allah</a:t>
            </a:r>
            <a:r>
              <a:rPr lang="en-GB" sz="3000" dirty="0"/>
              <a:t> </a:t>
            </a:r>
            <a:r>
              <a:rPr lang="en-GB" sz="3000" dirty="0">
                <a:sym typeface="AGA Arabesque" panose="05010101010101010101" pitchFamily="2" charset="2"/>
              </a:rPr>
              <a:t> </a:t>
            </a:r>
            <a:r>
              <a:rPr lang="en-GB" sz="3000" b="1" dirty="0"/>
              <a:t>wants to see in us too!</a:t>
            </a:r>
          </a:p>
        </p:txBody>
      </p:sp>
    </p:spTree>
    <p:extLst>
      <p:ext uri="{BB962C8B-B14F-4D97-AF65-F5344CB8AC3E}">
        <p14:creationId xmlns:p14="http://schemas.microsoft.com/office/powerpoint/2010/main" val="202363859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 calcmode="lin" valueType="num">
                                      <p:cBhvr additive="base">
                                        <p:cTn id="2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anim calcmode="lin" valueType="num">
                                      <p:cBhvr additive="base">
                                        <p:cTn id="29"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
                                            <p:txEl>
                                              <p:pRg st="8" end="8"/>
                                            </p:txEl>
                                          </p:spTgt>
                                        </p:tgtEl>
                                        <p:attrNameLst>
                                          <p:attrName>style.visibility</p:attrName>
                                        </p:attrNameLst>
                                      </p:cBhvr>
                                      <p:to>
                                        <p:strVal val="visible"/>
                                      </p:to>
                                    </p:set>
                                    <p:anim calcmode="lin" valueType="num">
                                      <p:cBhvr additive="base">
                                        <p:cTn id="33"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white and grey rectangle with pink triangle&#10;&#10;Description automatically generated">
            <a:extLst>
              <a:ext uri="{FF2B5EF4-FFF2-40B4-BE49-F238E27FC236}">
                <a16:creationId xmlns:a16="http://schemas.microsoft.com/office/drawing/2014/main" id="{A3C296B1-0694-AA75-4536-251F9A6CF25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20" y="10"/>
            <a:ext cx="9143979" cy="5143490"/>
          </a:xfrm>
          <a:prstGeom prst="rect">
            <a:avLst/>
          </a:prstGeom>
        </p:spPr>
      </p:pic>
      <p:sp>
        <p:nvSpPr>
          <p:cNvPr id="8" name="Content Placeholder 2">
            <a:extLst>
              <a:ext uri="{FF2B5EF4-FFF2-40B4-BE49-F238E27FC236}">
                <a16:creationId xmlns:a16="http://schemas.microsoft.com/office/drawing/2014/main" id="{B13EAF37-EA64-E588-6622-5610E308D262}"/>
              </a:ext>
            </a:extLst>
          </p:cNvPr>
          <p:cNvSpPr txBox="1">
            <a:spLocks/>
          </p:cNvSpPr>
          <p:nvPr/>
        </p:nvSpPr>
        <p:spPr>
          <a:xfrm>
            <a:off x="0" y="1"/>
            <a:ext cx="9144000" cy="51435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GB" sz="1000" dirty="0">
              <a:solidFill>
                <a:srgbClr val="0000CC"/>
              </a:solidFill>
              <a:cs typeface="KFGQPC Uthmanic Script HAFS" panose="02000000000000000000" pitchFamily="2" charset="-78"/>
            </a:endParaRPr>
          </a:p>
          <a:p>
            <a:pPr marL="0" indent="0" algn="ctr">
              <a:buNone/>
            </a:pPr>
            <a:r>
              <a:rPr lang="ar-EG" sz="3500" dirty="0">
                <a:solidFill>
                  <a:srgbClr val="0000CC"/>
                </a:solidFill>
                <a:cs typeface="KFGQPC Uthmanic Script HAFS" panose="02000000000000000000" pitchFamily="2" charset="-78"/>
              </a:rPr>
              <a:t>فَتَرَبَّصُوا حَتَّىٰ يَأْتِيَ اللَّهُ بِأَمْرِهِ </a:t>
            </a:r>
            <a:endParaRPr lang="en-GB" sz="3500" dirty="0">
              <a:solidFill>
                <a:srgbClr val="0000CC"/>
              </a:solidFill>
              <a:cs typeface="KFGQPC Uthmanic Script HAFS" panose="02000000000000000000" pitchFamily="2" charset="-78"/>
            </a:endParaRPr>
          </a:p>
          <a:p>
            <a:pPr marL="0" indent="0" algn="ctr">
              <a:buNone/>
            </a:pPr>
            <a:r>
              <a:rPr lang="ar-EG" sz="3500" dirty="0">
                <a:solidFill>
                  <a:srgbClr val="0000CC"/>
                </a:solidFill>
                <a:cs typeface="KFGQPC Uthmanic Script HAFS" panose="02000000000000000000" pitchFamily="2" charset="-78"/>
              </a:rPr>
              <a:t> وَاللَّهُ لَا يَهْدِي الْقَوْمَ الْفَاسِقِينَ</a:t>
            </a:r>
            <a:endParaRPr lang="en-GB" sz="3500" dirty="0"/>
          </a:p>
          <a:p>
            <a:pPr marL="0" indent="0" algn="ctr">
              <a:buNone/>
            </a:pPr>
            <a:r>
              <a:rPr lang="en-GB" sz="3500" b="1" dirty="0">
                <a:solidFill>
                  <a:srgbClr val="0000CC"/>
                </a:solidFill>
              </a:rPr>
              <a:t>“Wait until Allah executes His command</a:t>
            </a:r>
          </a:p>
          <a:p>
            <a:pPr marL="0" indent="0" algn="ctr">
              <a:buNone/>
            </a:pPr>
            <a:r>
              <a:rPr lang="en-GB" sz="3500" b="1" dirty="0">
                <a:solidFill>
                  <a:srgbClr val="0000CC"/>
                </a:solidFill>
              </a:rPr>
              <a:t>Allah never guides the defiantly disobedient people.” (9:24)</a:t>
            </a:r>
          </a:p>
          <a:p>
            <a:pPr marL="0" indent="0" algn="ctr">
              <a:buNone/>
            </a:pPr>
            <a:endParaRPr lang="ar-EG" sz="1000" dirty="0">
              <a:solidFill>
                <a:srgbClr val="0000CC"/>
              </a:solidFill>
            </a:endParaRPr>
          </a:p>
          <a:p>
            <a:pPr marL="0" indent="0" algn="ctr">
              <a:buNone/>
            </a:pPr>
            <a:r>
              <a:rPr lang="ar-EG" sz="3500" dirty="0">
                <a:solidFill>
                  <a:srgbClr val="0000CC"/>
                </a:solidFill>
                <a:cs typeface="KFGQPC Uthmanic Script HAFS" panose="02000000000000000000" pitchFamily="2" charset="-78"/>
              </a:rPr>
              <a:t>وَالْعَاقِبَةُ لِلْمُتَّقِينَ</a:t>
            </a:r>
          </a:p>
          <a:p>
            <a:pPr marL="0" indent="0" algn="ctr">
              <a:buNone/>
            </a:pPr>
            <a:r>
              <a:rPr lang="en-GB" sz="3500" b="1" dirty="0">
                <a:solidFill>
                  <a:srgbClr val="0000CC"/>
                </a:solidFill>
              </a:rPr>
              <a:t>“The best outcome is for the righteous.”</a:t>
            </a:r>
            <a:r>
              <a:rPr lang="ar-EG" sz="3500" b="1" dirty="0">
                <a:solidFill>
                  <a:srgbClr val="0000CC"/>
                </a:solidFill>
              </a:rPr>
              <a:t> </a:t>
            </a:r>
            <a:r>
              <a:rPr lang="en-GB" sz="3500" b="1" dirty="0">
                <a:solidFill>
                  <a:srgbClr val="0000CC"/>
                </a:solidFill>
              </a:rPr>
              <a:t>(7:128)</a:t>
            </a:r>
          </a:p>
          <a:p>
            <a:pPr marL="0" indent="0">
              <a:buNone/>
            </a:pPr>
            <a:endParaRPr lang="en-GB" sz="3500" b="1" dirty="0"/>
          </a:p>
          <a:p>
            <a:pPr marL="0" indent="0">
              <a:buNone/>
            </a:pPr>
            <a:endParaRPr lang="en-GB" sz="3500" b="1" dirty="0"/>
          </a:p>
        </p:txBody>
      </p:sp>
    </p:spTree>
    <p:extLst>
      <p:ext uri="{BB962C8B-B14F-4D97-AF65-F5344CB8AC3E}">
        <p14:creationId xmlns:p14="http://schemas.microsoft.com/office/powerpoint/2010/main" val="2281380095"/>
      </p:ext>
    </p:extLst>
  </p:cSld>
  <p:clrMapOvr>
    <a:masterClrMapping/>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flag with a red white and black flag&#10;&#10;Description automatically generated">
            <a:extLst>
              <a:ext uri="{FF2B5EF4-FFF2-40B4-BE49-F238E27FC236}">
                <a16:creationId xmlns:a16="http://schemas.microsoft.com/office/drawing/2014/main" id="{FA726960-1321-1038-805C-71F55A939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8" name="Group 8"/>
          <p:cNvGrpSpPr/>
          <p:nvPr/>
        </p:nvGrpSpPr>
        <p:grpSpPr>
          <a:xfrm>
            <a:off x="1484579" y="146656"/>
            <a:ext cx="1222149" cy="293681"/>
            <a:chOff x="0" y="0"/>
            <a:chExt cx="680383" cy="163495"/>
          </a:xfrm>
        </p:grpSpPr>
        <p:sp>
          <p:nvSpPr>
            <p:cNvPr id="9" name="Freeform 9"/>
            <p:cNvSpPr/>
            <p:nvPr/>
          </p:nvSpPr>
          <p:spPr>
            <a:xfrm>
              <a:off x="0" y="0"/>
              <a:ext cx="680383" cy="163495"/>
            </a:xfrm>
            <a:custGeom>
              <a:avLst/>
              <a:gdLst/>
              <a:ahLst/>
              <a:cxnLst/>
              <a:rect l="l" t="t" r="r" b="b"/>
              <a:pathLst>
                <a:path w="680383" h="163495">
                  <a:moveTo>
                    <a:pt x="0" y="0"/>
                  </a:moveTo>
                  <a:lnTo>
                    <a:pt x="680383" y="0"/>
                  </a:lnTo>
                  <a:lnTo>
                    <a:pt x="680383" y="163495"/>
                  </a:lnTo>
                  <a:lnTo>
                    <a:pt x="0" y="163495"/>
                  </a:lnTo>
                  <a:close/>
                </a:path>
              </a:pathLst>
            </a:custGeom>
            <a:solidFill>
              <a:srgbClr val="000000"/>
            </a:solidFill>
            <a:ln w="19050" cap="sq">
              <a:solidFill>
                <a:srgbClr val="000000"/>
              </a:solidFill>
              <a:prstDash val="solid"/>
              <a:miter/>
            </a:ln>
          </p:spPr>
          <p:txBody>
            <a:bodyPr/>
            <a:lstStyle/>
            <a:p>
              <a:endParaRPr lang="en-US" sz="900"/>
            </a:p>
          </p:txBody>
        </p:sp>
        <p:sp>
          <p:nvSpPr>
            <p:cNvPr id="10" name="TextBox 10"/>
            <p:cNvSpPr txBox="1"/>
            <p:nvPr/>
          </p:nvSpPr>
          <p:spPr>
            <a:xfrm>
              <a:off x="0" y="9525"/>
              <a:ext cx="680383" cy="153970"/>
            </a:xfrm>
            <a:prstGeom prst="rect">
              <a:avLst/>
            </a:prstGeom>
          </p:spPr>
          <p:txBody>
            <a:bodyPr lIns="28020" tIns="28020" rIns="28020" bIns="28020" rtlCol="0" anchor="ctr"/>
            <a:lstStyle/>
            <a:p>
              <a:pPr algn="ctr">
                <a:lnSpc>
                  <a:spcPts val="1152"/>
                </a:lnSpc>
                <a:spcBef>
                  <a:spcPct val="0"/>
                </a:spcBef>
              </a:pPr>
              <a:endParaRPr sz="900"/>
            </a:p>
          </p:txBody>
        </p:sp>
      </p:grpSp>
      <p:sp>
        <p:nvSpPr>
          <p:cNvPr id="14" name="TextBox 14"/>
          <p:cNvSpPr txBox="1"/>
          <p:nvPr/>
        </p:nvSpPr>
        <p:spPr>
          <a:xfrm>
            <a:off x="0" y="101733"/>
            <a:ext cx="9144000" cy="825098"/>
          </a:xfrm>
          <a:prstGeom prst="rect">
            <a:avLst/>
          </a:prstGeom>
        </p:spPr>
        <p:txBody>
          <a:bodyPr wrap="square" lIns="0" tIns="0" rIns="0" bIns="0" rtlCol="0" anchor="t">
            <a:spAutoFit/>
          </a:bodyPr>
          <a:lstStyle/>
          <a:p>
            <a:pPr algn="ctr">
              <a:lnSpc>
                <a:spcPts val="7200"/>
              </a:lnSpc>
            </a:pPr>
            <a:r>
              <a:rPr lang="en-US" sz="4000" dirty="0">
                <a:solidFill>
                  <a:srgbClr val="FFFFFF"/>
                </a:solidFill>
                <a:latin typeface="Copperplate Gothic Light" panose="020E0507020206020404" pitchFamily="34" charset="0"/>
              </a:rPr>
              <a:t>From The River To The Sea </a:t>
            </a:r>
          </a:p>
        </p:txBody>
      </p:sp>
      <p:grpSp>
        <p:nvGrpSpPr>
          <p:cNvPr id="15" name="Group 15"/>
          <p:cNvGrpSpPr/>
          <p:nvPr/>
        </p:nvGrpSpPr>
        <p:grpSpPr>
          <a:xfrm>
            <a:off x="3234471" y="1168869"/>
            <a:ext cx="2675057" cy="162287"/>
            <a:chOff x="0" y="0"/>
            <a:chExt cx="3202907" cy="194310"/>
          </a:xfrm>
          <a:solidFill>
            <a:schemeClr val="bg1"/>
          </a:solidFill>
        </p:grpSpPr>
        <p:sp>
          <p:nvSpPr>
            <p:cNvPr id="16" name="Freeform 16"/>
            <p:cNvSpPr/>
            <p:nvPr/>
          </p:nvSpPr>
          <p:spPr>
            <a:xfrm>
              <a:off x="57300" y="41910"/>
              <a:ext cx="3089777" cy="116840"/>
            </a:xfrm>
            <a:custGeom>
              <a:avLst/>
              <a:gdLst/>
              <a:ahLst/>
              <a:cxnLst/>
              <a:rect l="l" t="t" r="r" b="b"/>
              <a:pathLst>
                <a:path w="3089777" h="116840">
                  <a:moveTo>
                    <a:pt x="38200" y="31750"/>
                  </a:moveTo>
                  <a:cubicBezTo>
                    <a:pt x="1777760" y="34290"/>
                    <a:pt x="1914397" y="19050"/>
                    <a:pt x="2111274" y="13970"/>
                  </a:cubicBezTo>
                  <a:cubicBezTo>
                    <a:pt x="2322842" y="8890"/>
                    <a:pt x="2593179" y="5080"/>
                    <a:pt x="2768016" y="8890"/>
                  </a:cubicBezTo>
                  <a:cubicBezTo>
                    <a:pt x="2885554" y="11430"/>
                    <a:pt x="3019254" y="0"/>
                    <a:pt x="3061861" y="25400"/>
                  </a:cubicBezTo>
                  <a:cubicBezTo>
                    <a:pt x="3080961" y="36830"/>
                    <a:pt x="3088307" y="57150"/>
                    <a:pt x="3086838" y="69850"/>
                  </a:cubicBezTo>
                  <a:cubicBezTo>
                    <a:pt x="3085369" y="81280"/>
                    <a:pt x="3070677" y="95250"/>
                    <a:pt x="3057453" y="99060"/>
                  </a:cubicBezTo>
                  <a:cubicBezTo>
                    <a:pt x="3042761" y="102870"/>
                    <a:pt x="3013377" y="96520"/>
                    <a:pt x="3003092" y="86360"/>
                  </a:cubicBezTo>
                  <a:cubicBezTo>
                    <a:pt x="2994277" y="77470"/>
                    <a:pt x="2989869" y="58420"/>
                    <a:pt x="2995746" y="48260"/>
                  </a:cubicBezTo>
                  <a:cubicBezTo>
                    <a:pt x="3001623" y="36830"/>
                    <a:pt x="3028069" y="21590"/>
                    <a:pt x="3042761" y="21590"/>
                  </a:cubicBezTo>
                  <a:cubicBezTo>
                    <a:pt x="3055984" y="21590"/>
                    <a:pt x="3073615" y="31750"/>
                    <a:pt x="3080961" y="40640"/>
                  </a:cubicBezTo>
                  <a:cubicBezTo>
                    <a:pt x="3086838" y="48260"/>
                    <a:pt x="3089776" y="57150"/>
                    <a:pt x="3086838" y="66040"/>
                  </a:cubicBezTo>
                  <a:cubicBezTo>
                    <a:pt x="3082430" y="77470"/>
                    <a:pt x="3070677" y="95250"/>
                    <a:pt x="3048638" y="101600"/>
                  </a:cubicBezTo>
                  <a:cubicBezTo>
                    <a:pt x="3000154" y="116840"/>
                    <a:pt x="2866454" y="78740"/>
                    <a:pt x="2765078" y="72390"/>
                  </a:cubicBezTo>
                  <a:cubicBezTo>
                    <a:pt x="2649009" y="64770"/>
                    <a:pt x="2568202" y="64770"/>
                    <a:pt x="2390426" y="64770"/>
                  </a:cubicBezTo>
                  <a:cubicBezTo>
                    <a:pt x="1959944" y="63500"/>
                    <a:pt x="476028" y="100330"/>
                    <a:pt x="170430" y="96520"/>
                  </a:cubicBezTo>
                  <a:cubicBezTo>
                    <a:pt x="91092" y="95250"/>
                    <a:pt x="45546" y="104140"/>
                    <a:pt x="20569" y="90170"/>
                  </a:cubicBezTo>
                  <a:cubicBezTo>
                    <a:pt x="7346" y="82550"/>
                    <a:pt x="0" y="67310"/>
                    <a:pt x="1469" y="58420"/>
                  </a:cubicBezTo>
                  <a:cubicBezTo>
                    <a:pt x="4407" y="48260"/>
                    <a:pt x="38200" y="31750"/>
                    <a:pt x="38200" y="31750"/>
                  </a:cubicBezTo>
                </a:path>
              </a:pathLst>
            </a:custGeom>
            <a:grpFill/>
            <a:ln cap="sq">
              <a:noFill/>
              <a:prstDash val="solid"/>
              <a:miter/>
            </a:ln>
          </p:spPr>
          <p:txBody>
            <a:bodyPr/>
            <a:lstStyle/>
            <a:p>
              <a:endParaRPr lang="en-US" sz="900"/>
            </a:p>
          </p:txBody>
        </p:sp>
      </p:grpSp>
      <p:sp>
        <p:nvSpPr>
          <p:cNvPr id="2" name="TextBox 14">
            <a:extLst>
              <a:ext uri="{FF2B5EF4-FFF2-40B4-BE49-F238E27FC236}">
                <a16:creationId xmlns:a16="http://schemas.microsoft.com/office/drawing/2014/main" id="{74DA34C4-0637-54C4-1EA3-B28EC00A1F63}"/>
              </a:ext>
            </a:extLst>
          </p:cNvPr>
          <p:cNvSpPr txBox="1"/>
          <p:nvPr/>
        </p:nvSpPr>
        <p:spPr>
          <a:xfrm>
            <a:off x="0" y="1859372"/>
            <a:ext cx="9144000" cy="839782"/>
          </a:xfrm>
          <a:prstGeom prst="rect">
            <a:avLst/>
          </a:prstGeom>
        </p:spPr>
        <p:txBody>
          <a:bodyPr wrap="square" lIns="0" tIns="0" rIns="0" bIns="0" rtlCol="0" anchor="t">
            <a:spAutoFit/>
          </a:bodyPr>
          <a:lstStyle/>
          <a:p>
            <a:pPr algn="ctr">
              <a:lnSpc>
                <a:spcPts val="7200"/>
              </a:lnSpc>
            </a:pPr>
            <a:r>
              <a:rPr lang="en-US" sz="4000" dirty="0">
                <a:latin typeface="Copperplate Gothic Light" panose="020E0507020206020404" pitchFamily="34" charset="0"/>
              </a:rPr>
              <a:t>Palestine Will Be Free</a:t>
            </a:r>
          </a:p>
        </p:txBody>
      </p:sp>
      <p:grpSp>
        <p:nvGrpSpPr>
          <p:cNvPr id="3" name="Group 15">
            <a:extLst>
              <a:ext uri="{FF2B5EF4-FFF2-40B4-BE49-F238E27FC236}">
                <a16:creationId xmlns:a16="http://schemas.microsoft.com/office/drawing/2014/main" id="{DA6DE3F9-5347-54C0-D39C-57DEE283789A}"/>
              </a:ext>
            </a:extLst>
          </p:cNvPr>
          <p:cNvGrpSpPr/>
          <p:nvPr/>
        </p:nvGrpSpPr>
        <p:grpSpPr>
          <a:xfrm>
            <a:off x="3234471" y="2818175"/>
            <a:ext cx="2675057" cy="162287"/>
            <a:chOff x="0" y="0"/>
            <a:chExt cx="3202907" cy="194310"/>
          </a:xfrm>
          <a:solidFill>
            <a:schemeClr val="tx1"/>
          </a:solidFill>
        </p:grpSpPr>
        <p:sp>
          <p:nvSpPr>
            <p:cNvPr id="4" name="Freeform 16">
              <a:extLst>
                <a:ext uri="{FF2B5EF4-FFF2-40B4-BE49-F238E27FC236}">
                  <a16:creationId xmlns:a16="http://schemas.microsoft.com/office/drawing/2014/main" id="{F1B5A9D9-DD5E-7B47-38CA-5DC4EAEBD780}"/>
                </a:ext>
              </a:extLst>
            </p:cNvPr>
            <p:cNvSpPr/>
            <p:nvPr/>
          </p:nvSpPr>
          <p:spPr>
            <a:xfrm>
              <a:off x="57300" y="41910"/>
              <a:ext cx="3089777" cy="116840"/>
            </a:xfrm>
            <a:custGeom>
              <a:avLst/>
              <a:gdLst/>
              <a:ahLst/>
              <a:cxnLst/>
              <a:rect l="l" t="t" r="r" b="b"/>
              <a:pathLst>
                <a:path w="3089777" h="116840">
                  <a:moveTo>
                    <a:pt x="38200" y="31750"/>
                  </a:moveTo>
                  <a:cubicBezTo>
                    <a:pt x="1777760" y="34290"/>
                    <a:pt x="1914397" y="19050"/>
                    <a:pt x="2111274" y="13970"/>
                  </a:cubicBezTo>
                  <a:cubicBezTo>
                    <a:pt x="2322842" y="8890"/>
                    <a:pt x="2593179" y="5080"/>
                    <a:pt x="2768016" y="8890"/>
                  </a:cubicBezTo>
                  <a:cubicBezTo>
                    <a:pt x="2885554" y="11430"/>
                    <a:pt x="3019254" y="0"/>
                    <a:pt x="3061861" y="25400"/>
                  </a:cubicBezTo>
                  <a:cubicBezTo>
                    <a:pt x="3080961" y="36830"/>
                    <a:pt x="3088307" y="57150"/>
                    <a:pt x="3086838" y="69850"/>
                  </a:cubicBezTo>
                  <a:cubicBezTo>
                    <a:pt x="3085369" y="81280"/>
                    <a:pt x="3070677" y="95250"/>
                    <a:pt x="3057453" y="99060"/>
                  </a:cubicBezTo>
                  <a:cubicBezTo>
                    <a:pt x="3042761" y="102870"/>
                    <a:pt x="3013377" y="96520"/>
                    <a:pt x="3003092" y="86360"/>
                  </a:cubicBezTo>
                  <a:cubicBezTo>
                    <a:pt x="2994277" y="77470"/>
                    <a:pt x="2989869" y="58420"/>
                    <a:pt x="2995746" y="48260"/>
                  </a:cubicBezTo>
                  <a:cubicBezTo>
                    <a:pt x="3001623" y="36830"/>
                    <a:pt x="3028069" y="21590"/>
                    <a:pt x="3042761" y="21590"/>
                  </a:cubicBezTo>
                  <a:cubicBezTo>
                    <a:pt x="3055984" y="21590"/>
                    <a:pt x="3073615" y="31750"/>
                    <a:pt x="3080961" y="40640"/>
                  </a:cubicBezTo>
                  <a:cubicBezTo>
                    <a:pt x="3086838" y="48260"/>
                    <a:pt x="3089776" y="57150"/>
                    <a:pt x="3086838" y="66040"/>
                  </a:cubicBezTo>
                  <a:cubicBezTo>
                    <a:pt x="3082430" y="77470"/>
                    <a:pt x="3070677" y="95250"/>
                    <a:pt x="3048638" y="101600"/>
                  </a:cubicBezTo>
                  <a:cubicBezTo>
                    <a:pt x="3000154" y="116840"/>
                    <a:pt x="2866454" y="78740"/>
                    <a:pt x="2765078" y="72390"/>
                  </a:cubicBezTo>
                  <a:cubicBezTo>
                    <a:pt x="2649009" y="64770"/>
                    <a:pt x="2568202" y="64770"/>
                    <a:pt x="2390426" y="64770"/>
                  </a:cubicBezTo>
                  <a:cubicBezTo>
                    <a:pt x="1959944" y="63500"/>
                    <a:pt x="476028" y="100330"/>
                    <a:pt x="170430" y="96520"/>
                  </a:cubicBezTo>
                  <a:cubicBezTo>
                    <a:pt x="91092" y="95250"/>
                    <a:pt x="45546" y="104140"/>
                    <a:pt x="20569" y="90170"/>
                  </a:cubicBezTo>
                  <a:cubicBezTo>
                    <a:pt x="7346" y="82550"/>
                    <a:pt x="0" y="67310"/>
                    <a:pt x="1469" y="58420"/>
                  </a:cubicBezTo>
                  <a:cubicBezTo>
                    <a:pt x="4407" y="48260"/>
                    <a:pt x="38200" y="31750"/>
                    <a:pt x="38200" y="31750"/>
                  </a:cubicBezTo>
                </a:path>
              </a:pathLst>
            </a:custGeom>
            <a:grpFill/>
            <a:ln/>
          </p:spPr>
          <p:style>
            <a:lnRef idx="1">
              <a:schemeClr val="dk1"/>
            </a:lnRef>
            <a:fillRef idx="0">
              <a:schemeClr val="dk1"/>
            </a:fillRef>
            <a:effectRef idx="0">
              <a:schemeClr val="dk1"/>
            </a:effectRef>
            <a:fontRef idx="minor">
              <a:schemeClr val="tx1"/>
            </a:fontRef>
          </p:style>
          <p:txBody>
            <a:bodyPr/>
            <a:lstStyle/>
            <a:p>
              <a:endParaRPr lang="en-US" sz="900">
                <a:ln w="0"/>
                <a:effectLst>
                  <a:outerShdw blurRad="38100" dist="19050" dir="2700000" algn="tl" rotWithShape="0">
                    <a:schemeClr val="dk1">
                      <a:alpha val="40000"/>
                    </a:schemeClr>
                  </a:outerShdw>
                </a:effectLst>
              </a:endParaRPr>
            </a:p>
          </p:txBody>
        </p:sp>
      </p:grpSp>
      <p:sp>
        <p:nvSpPr>
          <p:cNvPr id="5" name="TextBox 14">
            <a:extLst>
              <a:ext uri="{FF2B5EF4-FFF2-40B4-BE49-F238E27FC236}">
                <a16:creationId xmlns:a16="http://schemas.microsoft.com/office/drawing/2014/main" id="{5C60B1F4-B3D0-5C4F-04C9-1C81DB9AD8E6}"/>
              </a:ext>
            </a:extLst>
          </p:cNvPr>
          <p:cNvSpPr txBox="1"/>
          <p:nvPr/>
        </p:nvSpPr>
        <p:spPr>
          <a:xfrm>
            <a:off x="0" y="3718744"/>
            <a:ext cx="9144000" cy="839782"/>
          </a:xfrm>
          <a:prstGeom prst="rect">
            <a:avLst/>
          </a:prstGeom>
        </p:spPr>
        <p:txBody>
          <a:bodyPr wrap="square" lIns="0" tIns="0" rIns="0" bIns="0" rtlCol="0" anchor="t">
            <a:spAutoFit/>
          </a:bodyPr>
          <a:lstStyle/>
          <a:p>
            <a:pPr algn="ctr">
              <a:lnSpc>
                <a:spcPts val="7200"/>
              </a:lnSpc>
            </a:pPr>
            <a:r>
              <a:rPr lang="en-US" sz="4000" dirty="0">
                <a:solidFill>
                  <a:schemeClr val="bg1"/>
                </a:solidFill>
                <a:latin typeface="Copperplate Gothic Light" panose="020E0507020206020404" pitchFamily="34" charset="0"/>
              </a:rPr>
              <a:t>In-</a:t>
            </a:r>
            <a:r>
              <a:rPr lang="en-US" sz="4000" dirty="0" err="1">
                <a:solidFill>
                  <a:schemeClr val="bg1"/>
                </a:solidFill>
                <a:latin typeface="Copperplate Gothic Light" panose="020E0507020206020404" pitchFamily="34" charset="0"/>
              </a:rPr>
              <a:t>shaa’allah</a:t>
            </a:r>
            <a:endParaRPr lang="en-US" sz="4000" dirty="0">
              <a:solidFill>
                <a:schemeClr val="bg1"/>
              </a:solidFill>
              <a:latin typeface="Copperplate Gothic Light" panose="020E0507020206020404" pitchFamily="34" charset="0"/>
            </a:endParaRPr>
          </a:p>
        </p:txBody>
      </p:sp>
      <p:grpSp>
        <p:nvGrpSpPr>
          <p:cNvPr id="6" name="Group 15">
            <a:extLst>
              <a:ext uri="{FF2B5EF4-FFF2-40B4-BE49-F238E27FC236}">
                <a16:creationId xmlns:a16="http://schemas.microsoft.com/office/drawing/2014/main" id="{311AE505-1222-0FB1-7070-F4770B9744CE}"/>
              </a:ext>
            </a:extLst>
          </p:cNvPr>
          <p:cNvGrpSpPr/>
          <p:nvPr/>
        </p:nvGrpSpPr>
        <p:grpSpPr>
          <a:xfrm>
            <a:off x="3234471" y="4656150"/>
            <a:ext cx="2675057" cy="162287"/>
            <a:chOff x="0" y="0"/>
            <a:chExt cx="3202907" cy="194310"/>
          </a:xfrm>
          <a:solidFill>
            <a:schemeClr val="bg1"/>
          </a:solidFill>
        </p:grpSpPr>
        <p:sp>
          <p:nvSpPr>
            <p:cNvPr id="7" name="Freeform 16">
              <a:extLst>
                <a:ext uri="{FF2B5EF4-FFF2-40B4-BE49-F238E27FC236}">
                  <a16:creationId xmlns:a16="http://schemas.microsoft.com/office/drawing/2014/main" id="{D99792EF-A677-D9AD-1987-D1D1A4EF3DB9}"/>
                </a:ext>
              </a:extLst>
            </p:cNvPr>
            <p:cNvSpPr/>
            <p:nvPr/>
          </p:nvSpPr>
          <p:spPr>
            <a:xfrm>
              <a:off x="57300" y="41910"/>
              <a:ext cx="3089777" cy="116840"/>
            </a:xfrm>
            <a:custGeom>
              <a:avLst/>
              <a:gdLst/>
              <a:ahLst/>
              <a:cxnLst/>
              <a:rect l="l" t="t" r="r" b="b"/>
              <a:pathLst>
                <a:path w="3089777" h="116840">
                  <a:moveTo>
                    <a:pt x="38200" y="31750"/>
                  </a:moveTo>
                  <a:cubicBezTo>
                    <a:pt x="1777760" y="34290"/>
                    <a:pt x="1914397" y="19050"/>
                    <a:pt x="2111274" y="13970"/>
                  </a:cubicBezTo>
                  <a:cubicBezTo>
                    <a:pt x="2322842" y="8890"/>
                    <a:pt x="2593179" y="5080"/>
                    <a:pt x="2768016" y="8890"/>
                  </a:cubicBezTo>
                  <a:cubicBezTo>
                    <a:pt x="2885554" y="11430"/>
                    <a:pt x="3019254" y="0"/>
                    <a:pt x="3061861" y="25400"/>
                  </a:cubicBezTo>
                  <a:cubicBezTo>
                    <a:pt x="3080961" y="36830"/>
                    <a:pt x="3088307" y="57150"/>
                    <a:pt x="3086838" y="69850"/>
                  </a:cubicBezTo>
                  <a:cubicBezTo>
                    <a:pt x="3085369" y="81280"/>
                    <a:pt x="3070677" y="95250"/>
                    <a:pt x="3057453" y="99060"/>
                  </a:cubicBezTo>
                  <a:cubicBezTo>
                    <a:pt x="3042761" y="102870"/>
                    <a:pt x="3013377" y="96520"/>
                    <a:pt x="3003092" y="86360"/>
                  </a:cubicBezTo>
                  <a:cubicBezTo>
                    <a:pt x="2994277" y="77470"/>
                    <a:pt x="2989869" y="58420"/>
                    <a:pt x="2995746" y="48260"/>
                  </a:cubicBezTo>
                  <a:cubicBezTo>
                    <a:pt x="3001623" y="36830"/>
                    <a:pt x="3028069" y="21590"/>
                    <a:pt x="3042761" y="21590"/>
                  </a:cubicBezTo>
                  <a:cubicBezTo>
                    <a:pt x="3055984" y="21590"/>
                    <a:pt x="3073615" y="31750"/>
                    <a:pt x="3080961" y="40640"/>
                  </a:cubicBezTo>
                  <a:cubicBezTo>
                    <a:pt x="3086838" y="48260"/>
                    <a:pt x="3089776" y="57150"/>
                    <a:pt x="3086838" y="66040"/>
                  </a:cubicBezTo>
                  <a:cubicBezTo>
                    <a:pt x="3082430" y="77470"/>
                    <a:pt x="3070677" y="95250"/>
                    <a:pt x="3048638" y="101600"/>
                  </a:cubicBezTo>
                  <a:cubicBezTo>
                    <a:pt x="3000154" y="116840"/>
                    <a:pt x="2866454" y="78740"/>
                    <a:pt x="2765078" y="72390"/>
                  </a:cubicBezTo>
                  <a:cubicBezTo>
                    <a:pt x="2649009" y="64770"/>
                    <a:pt x="2568202" y="64770"/>
                    <a:pt x="2390426" y="64770"/>
                  </a:cubicBezTo>
                  <a:cubicBezTo>
                    <a:pt x="1959944" y="63500"/>
                    <a:pt x="476028" y="100330"/>
                    <a:pt x="170430" y="96520"/>
                  </a:cubicBezTo>
                  <a:cubicBezTo>
                    <a:pt x="91092" y="95250"/>
                    <a:pt x="45546" y="104140"/>
                    <a:pt x="20569" y="90170"/>
                  </a:cubicBezTo>
                  <a:cubicBezTo>
                    <a:pt x="7346" y="82550"/>
                    <a:pt x="0" y="67310"/>
                    <a:pt x="1469" y="58420"/>
                  </a:cubicBezTo>
                  <a:cubicBezTo>
                    <a:pt x="4407" y="48260"/>
                    <a:pt x="38200" y="31750"/>
                    <a:pt x="38200" y="31750"/>
                  </a:cubicBezTo>
                </a:path>
              </a:pathLst>
            </a:custGeom>
            <a:grpFill/>
            <a:ln cap="sq">
              <a:noFill/>
              <a:prstDash val="solid"/>
              <a:miter/>
            </a:ln>
          </p:spPr>
          <p:txBody>
            <a:bodyPr/>
            <a:lstStyle/>
            <a:p>
              <a:endParaRPr lang="en-US" sz="900"/>
            </a:p>
          </p:txBody>
        </p:sp>
      </p:grpSp>
    </p:spTree>
    <p:extLst>
      <p:ext uri="{BB962C8B-B14F-4D97-AF65-F5344CB8AC3E}">
        <p14:creationId xmlns:p14="http://schemas.microsoft.com/office/powerpoint/2010/main" val="1194459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white and grey flag&#10;&#10;Description automatically generated with medium confidence">
            <a:extLst>
              <a:ext uri="{FF2B5EF4-FFF2-40B4-BE49-F238E27FC236}">
                <a16:creationId xmlns:a16="http://schemas.microsoft.com/office/drawing/2014/main" id="{ED0F5834-4213-87E4-84EA-8605506369D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5143500"/>
          </a:xfrm>
        </p:spPr>
      </p:pic>
      <p:sp>
        <p:nvSpPr>
          <p:cNvPr id="8" name="Content Placeholder 2">
            <a:extLst>
              <a:ext uri="{FF2B5EF4-FFF2-40B4-BE49-F238E27FC236}">
                <a16:creationId xmlns:a16="http://schemas.microsoft.com/office/drawing/2014/main" id="{9660D5DA-7583-1338-6E5F-BA292E928160}"/>
              </a:ext>
            </a:extLst>
          </p:cNvPr>
          <p:cNvSpPr txBox="1">
            <a:spLocks/>
          </p:cNvSpPr>
          <p:nvPr/>
        </p:nvSpPr>
        <p:spPr>
          <a:xfrm>
            <a:off x="0" y="20538"/>
            <a:ext cx="9144000" cy="5349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2000" b="1" dirty="0">
                <a:solidFill>
                  <a:srgbClr val="FF0000"/>
                </a:solidFill>
                <a:latin typeface="+mj-lt"/>
              </a:rPr>
              <a:t>Why Ya Allah? </a:t>
            </a:r>
            <a:r>
              <a:rPr lang="en-GB" sz="2000" b="1" dirty="0">
                <a:solidFill>
                  <a:srgbClr val="FF0000"/>
                </a:solidFill>
              </a:rPr>
              <a:t>Where is Allah? His Mercy? His Protection? Why is This Happening?</a:t>
            </a:r>
          </a:p>
        </p:txBody>
      </p:sp>
      <p:sp>
        <p:nvSpPr>
          <p:cNvPr id="2" name="Content Placeholder 2">
            <a:extLst>
              <a:ext uri="{FF2B5EF4-FFF2-40B4-BE49-F238E27FC236}">
                <a16:creationId xmlns:a16="http://schemas.microsoft.com/office/drawing/2014/main" id="{2FE08000-B9A3-5EDD-2CCC-857BE0FA249B}"/>
              </a:ext>
            </a:extLst>
          </p:cNvPr>
          <p:cNvSpPr txBox="1">
            <a:spLocks/>
          </p:cNvSpPr>
          <p:nvPr/>
        </p:nvSpPr>
        <p:spPr>
          <a:xfrm>
            <a:off x="-20702" y="411510"/>
            <a:ext cx="6032862"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GB" sz="1800" b="1" dirty="0">
                <a:solidFill>
                  <a:srgbClr val="0000CC"/>
                </a:solidFill>
                <a:latin typeface="+mj-lt"/>
                <a:cs typeface="KFGQPC Uthman Taha Naskh" panose="02000000000000000000" pitchFamily="2" charset="-78"/>
              </a:rPr>
              <a:t>“In the name of Allah, most benevolent, gracious, ever-merciful, entirely, especially, compassionate, dispenser of grace</a:t>
            </a:r>
          </a:p>
          <a:p>
            <a:pPr marL="457200" indent="-457200">
              <a:buFont typeface="+mj-lt"/>
              <a:buAutoNum type="arabicPeriod"/>
            </a:pPr>
            <a:r>
              <a:rPr lang="en-GB" sz="1800" b="1" dirty="0">
                <a:solidFill>
                  <a:srgbClr val="0000CC"/>
                </a:solidFill>
                <a:latin typeface="+mj-lt"/>
                <a:cs typeface="KFGQPC Uthman Taha Naskh" panose="02000000000000000000" pitchFamily="2" charset="-78"/>
              </a:rPr>
              <a:t>All praise be to Allah, Sustainer, Lord of all the worlds, universe, being, existence</a:t>
            </a:r>
          </a:p>
          <a:p>
            <a:pPr marL="457200" indent="-457200">
              <a:buFont typeface="+mj-lt"/>
              <a:buAutoNum type="arabicPeriod"/>
            </a:pPr>
            <a:r>
              <a:rPr lang="en-GB" sz="1800" b="1" dirty="0">
                <a:solidFill>
                  <a:srgbClr val="0000CC"/>
                </a:solidFill>
                <a:latin typeface="+mj-lt"/>
              </a:rPr>
              <a:t>Most Beneficent, Gracious, Ever-merciful,</a:t>
            </a:r>
            <a:r>
              <a:rPr lang="ar-EG" sz="1800" b="1" dirty="0">
                <a:solidFill>
                  <a:srgbClr val="0000CC"/>
                </a:solidFill>
                <a:latin typeface="+mj-lt"/>
              </a:rPr>
              <a:t> </a:t>
            </a:r>
            <a:r>
              <a:rPr lang="en-GB" sz="1800" b="1" dirty="0">
                <a:solidFill>
                  <a:srgbClr val="0000CC"/>
                </a:solidFill>
                <a:latin typeface="+mj-lt"/>
              </a:rPr>
              <a:t>Compassionate</a:t>
            </a:r>
          </a:p>
          <a:p>
            <a:pPr marL="457200" indent="-457200">
              <a:buFont typeface="+mj-lt"/>
              <a:buAutoNum type="arabicPeriod"/>
            </a:pPr>
            <a:r>
              <a:rPr lang="en-GB" sz="1800" b="1" dirty="0">
                <a:solidFill>
                  <a:srgbClr val="0000CC"/>
                </a:solidFill>
                <a:latin typeface="+mj-lt"/>
              </a:rPr>
              <a:t>Sovereign, Master, Owner, Judge, King, Lord of the Day of Judgement, Recompense, Doom, Requital, Retribution</a:t>
            </a:r>
          </a:p>
          <a:p>
            <a:pPr marL="457200" indent="-457200">
              <a:buFont typeface="+mj-lt"/>
              <a:buAutoNum type="arabicPeriod"/>
            </a:pPr>
            <a:r>
              <a:rPr lang="en-GB" sz="1800" b="1" dirty="0">
                <a:solidFill>
                  <a:srgbClr val="0000CC"/>
                </a:solidFill>
                <a:latin typeface="+mj-lt"/>
              </a:rPr>
              <a:t>You alone we worship, and to You alone turn, beseech, implore for help, seek aid</a:t>
            </a:r>
          </a:p>
          <a:p>
            <a:pPr marL="457200" indent="-457200">
              <a:buFont typeface="+mj-lt"/>
              <a:buAutoNum type="arabicPeriod"/>
            </a:pPr>
            <a:r>
              <a:rPr lang="en-GB" sz="1800" b="1" dirty="0">
                <a:solidFill>
                  <a:srgbClr val="0000CC"/>
                </a:solidFill>
                <a:latin typeface="+mj-lt"/>
              </a:rPr>
              <a:t>Keep, Show, Direct, Guide to, on, in, the path, straight way</a:t>
            </a:r>
          </a:p>
          <a:p>
            <a:pPr marL="457200" indent="-457200">
              <a:buFont typeface="+mj-lt"/>
              <a:buAutoNum type="arabicPeriod"/>
            </a:pPr>
            <a:r>
              <a:rPr lang="en-GB" sz="1800" b="1" dirty="0">
                <a:solidFill>
                  <a:srgbClr val="0000CC"/>
                </a:solidFill>
                <a:latin typeface="+mj-lt"/>
              </a:rPr>
              <a:t>The path of those You have blessed, favoured, Not of those who earned, evoked Your anger, wrath, condemned, indignation, gone astray, misguided”</a:t>
            </a:r>
            <a:endParaRPr lang="en-GB" sz="1800" b="1" dirty="0">
              <a:solidFill>
                <a:srgbClr val="0000CC"/>
              </a:solidFill>
              <a:latin typeface="+mj-lt"/>
              <a:cs typeface="KFGQPC Uthman Taha Naskh" panose="02000000000000000000" pitchFamily="2" charset="-78"/>
            </a:endParaRPr>
          </a:p>
        </p:txBody>
      </p:sp>
      <p:pic>
        <p:nvPicPr>
          <p:cNvPr id="3074" name="Picture 2" descr="Learn Surat Al Fatihah, Repeated Many Time Beautiful recitation easy for  beginners. - YouTube">
            <a:extLst>
              <a:ext uri="{FF2B5EF4-FFF2-40B4-BE49-F238E27FC236}">
                <a16:creationId xmlns:a16="http://schemas.microsoft.com/office/drawing/2014/main" id="{90391E6C-1AFA-69AB-14E4-3E23EE9257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075" r="21651"/>
          <a:stretch/>
        </p:blipFill>
        <p:spPr bwMode="auto">
          <a:xfrm>
            <a:off x="5940152" y="483518"/>
            <a:ext cx="3184597" cy="4639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7442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additive="base">
                                        <p:cTn id="2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additive="base">
                                        <p:cTn id="2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 calcmode="lin" valueType="num">
                                      <p:cBhvr additive="base">
                                        <p:cTn id="3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white and grey flag&#10;&#10;Description automatically generated with medium confidence">
            <a:extLst>
              <a:ext uri="{FF2B5EF4-FFF2-40B4-BE49-F238E27FC236}">
                <a16:creationId xmlns:a16="http://schemas.microsoft.com/office/drawing/2014/main" id="{43BB43A9-759A-4CE9-39F6-00A3A533AF0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9"/>
          <a:stretch/>
        </p:blipFill>
        <p:spPr>
          <a:xfrm>
            <a:off x="20" y="961"/>
            <a:ext cx="9143980" cy="5142539"/>
          </a:xfrm>
          <a:prstGeom prst="rect">
            <a:avLst/>
          </a:prstGeom>
        </p:spPr>
      </p:pic>
      <p:sp>
        <p:nvSpPr>
          <p:cNvPr id="10" name="Content Placeholder 2">
            <a:extLst>
              <a:ext uri="{FF2B5EF4-FFF2-40B4-BE49-F238E27FC236}">
                <a16:creationId xmlns:a16="http://schemas.microsoft.com/office/drawing/2014/main" id="{41356191-98A5-877D-8050-451F1823DAAC}"/>
              </a:ext>
            </a:extLst>
          </p:cNvPr>
          <p:cNvSpPr txBox="1">
            <a:spLocks/>
          </p:cNvSpPr>
          <p:nvPr/>
        </p:nvSpPr>
        <p:spPr>
          <a:xfrm>
            <a:off x="-27889" y="3648214"/>
            <a:ext cx="9143980" cy="14943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2000" b="1" dirty="0">
                <a:solidFill>
                  <a:srgbClr val="0000CC"/>
                </a:solidFill>
              </a:rPr>
              <a:t>“Blessed be He who holds the (reins of) kingship in His hand, who has power over everything</a:t>
            </a:r>
          </a:p>
          <a:p>
            <a:pPr marL="0" indent="0" algn="ctr">
              <a:buFont typeface="Arial" pitchFamily="34" charset="0"/>
              <a:buNone/>
            </a:pPr>
            <a:r>
              <a:rPr lang="ar-EG" sz="2000" b="1" dirty="0">
                <a:solidFill>
                  <a:srgbClr val="0000CC"/>
                </a:solidFill>
              </a:rPr>
              <a:t> </a:t>
            </a:r>
            <a:r>
              <a:rPr lang="en-GB" sz="2000" b="1" dirty="0">
                <a:solidFill>
                  <a:srgbClr val="0000CC"/>
                </a:solidFill>
              </a:rPr>
              <a:t>He who created death and life in order to try you to see who of you are best of deed</a:t>
            </a:r>
          </a:p>
          <a:p>
            <a:pPr marL="0" indent="0" algn="ctr">
              <a:buFont typeface="Arial" pitchFamily="34" charset="0"/>
              <a:buNone/>
            </a:pPr>
            <a:r>
              <a:rPr lang="en-GB" sz="2000" b="1" dirty="0">
                <a:solidFill>
                  <a:srgbClr val="0000CC"/>
                </a:solidFill>
              </a:rPr>
              <a:t>He is all-mighty and forgiving” (67:1-2)</a:t>
            </a:r>
          </a:p>
        </p:txBody>
      </p:sp>
      <p:pic>
        <p:nvPicPr>
          <p:cNvPr id="4100" name="Picture 4" descr="ALLAH: Al-Malik">
            <a:extLst>
              <a:ext uri="{FF2B5EF4-FFF2-40B4-BE49-F238E27FC236}">
                <a16:creationId xmlns:a16="http://schemas.microsoft.com/office/drawing/2014/main" id="{7D69CC00-9726-D4BC-B9B8-98E23F8980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4757" y="0"/>
            <a:ext cx="6634486" cy="3630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65835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additive="base">
                                        <p:cTn id="1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Content Placeholder 8" descr="A white and grey flag&#10;&#10;Description automatically generated with medium confidence">
            <a:extLst>
              <a:ext uri="{FF2B5EF4-FFF2-40B4-BE49-F238E27FC236}">
                <a16:creationId xmlns:a16="http://schemas.microsoft.com/office/drawing/2014/main" id="{43BB43A9-759A-4CE9-39F6-00A3A533AF0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9"/>
          <a:stretch/>
        </p:blipFill>
        <p:spPr>
          <a:xfrm>
            <a:off x="20" y="961"/>
            <a:ext cx="9143980" cy="5142539"/>
          </a:xfrm>
          <a:prstGeom prst="rect">
            <a:avLst/>
          </a:prstGeom>
        </p:spPr>
      </p:pic>
      <p:sp>
        <p:nvSpPr>
          <p:cNvPr id="10" name="Content Placeholder 2">
            <a:extLst>
              <a:ext uri="{FF2B5EF4-FFF2-40B4-BE49-F238E27FC236}">
                <a16:creationId xmlns:a16="http://schemas.microsoft.com/office/drawing/2014/main" id="{41356191-98A5-877D-8050-451F1823DAAC}"/>
              </a:ext>
            </a:extLst>
          </p:cNvPr>
          <p:cNvSpPr txBox="1">
            <a:spLocks/>
          </p:cNvSpPr>
          <p:nvPr/>
        </p:nvSpPr>
        <p:spPr>
          <a:xfrm>
            <a:off x="0" y="0"/>
            <a:ext cx="5605558" cy="51435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2000" b="1" dirty="0">
                <a:solidFill>
                  <a:srgbClr val="0000CC"/>
                </a:solidFill>
                <a:latin typeface="+mj-lt"/>
              </a:rPr>
              <a:t>“Allah - there is no deity except Him</a:t>
            </a:r>
          </a:p>
          <a:p>
            <a:pPr marL="0" indent="0" algn="ctr">
              <a:buFont typeface="Arial" pitchFamily="34" charset="0"/>
              <a:buNone/>
            </a:pPr>
            <a:r>
              <a:rPr lang="en-GB" sz="2000" b="1" dirty="0">
                <a:solidFill>
                  <a:srgbClr val="0000CC"/>
                </a:solidFill>
                <a:latin typeface="+mj-lt"/>
              </a:rPr>
              <a:t>The Ever-Living, the Sustainer of all existence</a:t>
            </a:r>
          </a:p>
          <a:p>
            <a:pPr marL="0" indent="0" algn="ctr">
              <a:buFont typeface="Arial" pitchFamily="34" charset="0"/>
              <a:buNone/>
            </a:pPr>
            <a:r>
              <a:rPr lang="en-GB" sz="2000" b="1" dirty="0">
                <a:solidFill>
                  <a:srgbClr val="0000CC"/>
                </a:solidFill>
                <a:latin typeface="+mj-lt"/>
              </a:rPr>
              <a:t>Neither drowsiness overtakes Him nor sleep</a:t>
            </a:r>
          </a:p>
          <a:p>
            <a:pPr marL="0" indent="0" algn="ctr">
              <a:buFont typeface="Arial" pitchFamily="34" charset="0"/>
              <a:buNone/>
            </a:pPr>
            <a:r>
              <a:rPr lang="en-GB" sz="2000" b="1" dirty="0">
                <a:solidFill>
                  <a:srgbClr val="0000CC"/>
                </a:solidFill>
                <a:latin typeface="+mj-lt"/>
              </a:rPr>
              <a:t>To Him belongs whatever is in the heavens and whatever is on the earth</a:t>
            </a:r>
          </a:p>
          <a:p>
            <a:pPr marL="0" indent="0" algn="ctr">
              <a:buFont typeface="Arial" pitchFamily="34" charset="0"/>
              <a:buNone/>
            </a:pPr>
            <a:r>
              <a:rPr lang="en-GB" sz="2000" b="1" dirty="0">
                <a:solidFill>
                  <a:srgbClr val="0000CC"/>
                </a:solidFill>
                <a:latin typeface="+mj-lt"/>
              </a:rPr>
              <a:t>Who is it that can intercede with Him except by His permission?</a:t>
            </a:r>
          </a:p>
          <a:p>
            <a:pPr marL="0" indent="0" algn="ctr">
              <a:buFont typeface="Arial" pitchFamily="34" charset="0"/>
              <a:buNone/>
            </a:pPr>
            <a:r>
              <a:rPr lang="en-GB" sz="2000" b="1" dirty="0">
                <a:solidFill>
                  <a:srgbClr val="0000CC"/>
                </a:solidFill>
                <a:latin typeface="+mj-lt"/>
              </a:rPr>
              <a:t>He knows what is presently before them and what will be after them</a:t>
            </a:r>
          </a:p>
          <a:p>
            <a:pPr marL="0" indent="0" algn="ctr">
              <a:buFont typeface="Arial" pitchFamily="34" charset="0"/>
              <a:buNone/>
            </a:pPr>
            <a:r>
              <a:rPr lang="en-GB" sz="2000" b="1" dirty="0">
                <a:solidFill>
                  <a:srgbClr val="0000CC"/>
                </a:solidFill>
                <a:latin typeface="+mj-lt"/>
              </a:rPr>
              <a:t>And they encompass not a thing of His knowledge except for what He wills</a:t>
            </a:r>
          </a:p>
          <a:p>
            <a:pPr marL="0" indent="0" algn="ctr">
              <a:buFont typeface="Arial" pitchFamily="34" charset="0"/>
              <a:buNone/>
            </a:pPr>
            <a:r>
              <a:rPr lang="en-GB" sz="2000" b="1" dirty="0">
                <a:solidFill>
                  <a:srgbClr val="0000CC"/>
                </a:solidFill>
                <a:latin typeface="+mj-lt"/>
              </a:rPr>
              <a:t>His </a:t>
            </a:r>
            <a:r>
              <a:rPr lang="en-GB" sz="2000" b="1" dirty="0" err="1">
                <a:solidFill>
                  <a:srgbClr val="0000CC"/>
                </a:solidFill>
                <a:latin typeface="+mj-lt"/>
              </a:rPr>
              <a:t>Kursi</a:t>
            </a:r>
            <a:r>
              <a:rPr lang="en-GB" sz="2000" b="1" dirty="0">
                <a:solidFill>
                  <a:srgbClr val="0000CC"/>
                </a:solidFill>
                <a:latin typeface="+mj-lt"/>
              </a:rPr>
              <a:t> extends over the heavens and the earth</a:t>
            </a:r>
          </a:p>
          <a:p>
            <a:pPr marL="0" indent="0" algn="ctr">
              <a:buFont typeface="Arial" pitchFamily="34" charset="0"/>
              <a:buNone/>
            </a:pPr>
            <a:r>
              <a:rPr lang="en-GB" sz="2000" b="1" dirty="0">
                <a:solidFill>
                  <a:srgbClr val="0000CC"/>
                </a:solidFill>
                <a:latin typeface="+mj-lt"/>
              </a:rPr>
              <a:t>And their preservation tires Him not</a:t>
            </a:r>
          </a:p>
          <a:p>
            <a:pPr marL="0" indent="0" algn="ctr">
              <a:buFont typeface="Arial" pitchFamily="34" charset="0"/>
              <a:buNone/>
            </a:pPr>
            <a:r>
              <a:rPr lang="en-GB" sz="2000" b="1" dirty="0">
                <a:solidFill>
                  <a:srgbClr val="0000CC"/>
                </a:solidFill>
                <a:latin typeface="+mj-lt"/>
              </a:rPr>
              <a:t>And He is the Most High, the Most Great” (2:255)</a:t>
            </a:r>
            <a:endParaRPr lang="ar-EG" sz="2000" b="1" dirty="0">
              <a:solidFill>
                <a:srgbClr val="0000CC"/>
              </a:solidFill>
              <a:latin typeface="+mj-lt"/>
            </a:endParaRPr>
          </a:p>
        </p:txBody>
      </p:sp>
      <p:pic>
        <p:nvPicPr>
          <p:cNvPr id="5122" name="Picture 2" descr="Islamic Wall Frame | Ayatul kursi Frame by Framelon - Framelon">
            <a:extLst>
              <a:ext uri="{FF2B5EF4-FFF2-40B4-BE49-F238E27FC236}">
                <a16:creationId xmlns:a16="http://schemas.microsoft.com/office/drawing/2014/main" id="{D5CA5944-D5B0-DF86-5EA3-F18CF4252CD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464" t="5201" r="6419" b="5201"/>
          <a:stretch/>
        </p:blipFill>
        <p:spPr bwMode="auto">
          <a:xfrm>
            <a:off x="5606701" y="-17681"/>
            <a:ext cx="3536156"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5143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additive="base">
                                        <p:cTn id="1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 calcmode="lin" valueType="num">
                                      <p:cBhvr additive="base">
                                        <p:cTn id="23"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 calcmode="lin" valueType="num">
                                      <p:cBhvr additive="base">
                                        <p:cTn id="2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anim calcmode="lin" valueType="num">
                                      <p:cBhvr additive="base">
                                        <p:cTn id="31"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anim calcmode="lin" valueType="num">
                                      <p:cBhvr additive="base">
                                        <p:cTn id="35"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
                                            <p:txEl>
                                              <p:pRg st="8" end="8"/>
                                            </p:txEl>
                                          </p:spTgt>
                                        </p:tgtEl>
                                        <p:attrNameLst>
                                          <p:attrName>style.visibility</p:attrName>
                                        </p:attrNameLst>
                                      </p:cBhvr>
                                      <p:to>
                                        <p:strVal val="visible"/>
                                      </p:to>
                                    </p:set>
                                    <p:anim calcmode="lin" valueType="num">
                                      <p:cBhvr additive="base">
                                        <p:cTn id="39"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
                                            <p:txEl>
                                              <p:pRg st="9" end="9"/>
                                            </p:txEl>
                                          </p:spTgt>
                                        </p:tgtEl>
                                        <p:attrNameLst>
                                          <p:attrName>style.visibility</p:attrName>
                                        </p:attrNameLst>
                                      </p:cBhvr>
                                      <p:to>
                                        <p:strVal val="visible"/>
                                      </p:to>
                                    </p:set>
                                    <p:anim calcmode="lin" valueType="num">
                                      <p:cBhvr additive="base">
                                        <p:cTn id="43" dur="500" fill="hold"/>
                                        <p:tgtEl>
                                          <p:spTgt spid="10">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Content Placeholder 6" descr="A white and grey rectangle with pink triangle&#10;&#10;Description automatically generated">
            <a:extLst>
              <a:ext uri="{FF2B5EF4-FFF2-40B4-BE49-F238E27FC236}">
                <a16:creationId xmlns:a16="http://schemas.microsoft.com/office/drawing/2014/main" id="{FF3859D0-C06A-D95C-EA64-7A38AE65129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9"/>
          <a:stretch/>
        </p:blipFill>
        <p:spPr>
          <a:xfrm>
            <a:off x="20" y="961"/>
            <a:ext cx="9143980" cy="5142539"/>
          </a:xfrm>
          <a:prstGeom prst="rect">
            <a:avLst/>
          </a:prstGeom>
        </p:spPr>
      </p:pic>
      <p:sp>
        <p:nvSpPr>
          <p:cNvPr id="8" name="Content Placeholder 2">
            <a:extLst>
              <a:ext uri="{FF2B5EF4-FFF2-40B4-BE49-F238E27FC236}">
                <a16:creationId xmlns:a16="http://schemas.microsoft.com/office/drawing/2014/main" id="{AA9BFEBC-2422-1974-5E5C-1C53F020ABBA}"/>
              </a:ext>
            </a:extLst>
          </p:cNvPr>
          <p:cNvSpPr txBox="1">
            <a:spLocks/>
          </p:cNvSpPr>
          <p:nvPr/>
        </p:nvSpPr>
        <p:spPr>
          <a:xfrm>
            <a:off x="0" y="-1"/>
            <a:ext cx="9144000" cy="25578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2100" b="1" dirty="0">
                <a:solidFill>
                  <a:srgbClr val="FF0000"/>
                </a:solidFill>
                <a:latin typeface="+mj-lt"/>
              </a:rPr>
              <a:t>Isn’t Allah </a:t>
            </a:r>
            <a:r>
              <a:rPr lang="en-GB" sz="2100" dirty="0">
                <a:solidFill>
                  <a:srgbClr val="FF0000"/>
                </a:solidFill>
                <a:latin typeface="+mj-lt"/>
                <a:cs typeface="KFGQPC Uthman Taha Naskh" panose="02000000000000000000" pitchFamily="2" charset="-78"/>
                <a:sym typeface="AGA Arabesque" panose="05010101010101010101" pitchFamily="2" charset="2"/>
              </a:rPr>
              <a:t></a:t>
            </a:r>
            <a:r>
              <a:rPr lang="en-GB" sz="2100" dirty="0">
                <a:latin typeface="+mj-lt"/>
                <a:cs typeface="KFGQPC Uthman Taha Naskh" panose="02000000000000000000" pitchFamily="2" charset="-78"/>
                <a:sym typeface="AGA Arabesque" panose="05010101010101010101" pitchFamily="2" charset="2"/>
              </a:rPr>
              <a:t> </a:t>
            </a:r>
            <a:r>
              <a:rPr lang="en-GB" sz="2100" b="1" dirty="0">
                <a:solidFill>
                  <a:srgbClr val="FF0000"/>
                </a:solidFill>
                <a:latin typeface="+mj-lt"/>
              </a:rPr>
              <a:t>the Most Merciful, isn’t He Aware, doesn’t He Care?</a:t>
            </a:r>
          </a:p>
          <a:p>
            <a:pPr marL="0" indent="0" algn="ctr">
              <a:buFont typeface="Arial" pitchFamily="34" charset="0"/>
              <a:buNone/>
            </a:pPr>
            <a:r>
              <a:rPr lang="en-GB" sz="2100" b="1" dirty="0">
                <a:solidFill>
                  <a:srgbClr val="FF0000"/>
                </a:solidFill>
                <a:latin typeface="+mj-lt"/>
              </a:rPr>
              <a:t>Why is He allowing all this Injustice, Oppression and Killings?</a:t>
            </a:r>
          </a:p>
          <a:p>
            <a:pPr marL="0" indent="0" algn="ctr">
              <a:buFont typeface="Arial" pitchFamily="34" charset="0"/>
              <a:buNone/>
            </a:pPr>
            <a:endParaRPr lang="en-GB" sz="700" b="1" dirty="0">
              <a:solidFill>
                <a:srgbClr val="FF0000"/>
              </a:solidFill>
              <a:latin typeface="+mj-lt"/>
            </a:endParaRPr>
          </a:p>
          <a:p>
            <a:pPr marL="0" indent="0">
              <a:buFont typeface="Arial" pitchFamily="34" charset="0"/>
              <a:buNone/>
            </a:pPr>
            <a:r>
              <a:rPr lang="en-GB" sz="2100" b="1" dirty="0">
                <a:latin typeface="+mj-lt"/>
              </a:rPr>
              <a:t>Allah </a:t>
            </a:r>
            <a:r>
              <a:rPr lang="en-GB" sz="2100" dirty="0">
                <a:latin typeface="+mj-lt"/>
                <a:cs typeface="KFGQPC Uthman Taha Naskh" panose="02000000000000000000" pitchFamily="2" charset="-78"/>
                <a:sym typeface="AGA Arabesque" panose="05010101010101010101" pitchFamily="2" charset="2"/>
              </a:rPr>
              <a:t> </a:t>
            </a:r>
            <a:r>
              <a:rPr lang="en-GB" sz="2100" b="1" dirty="0">
                <a:latin typeface="+mj-lt"/>
              </a:rPr>
              <a:t>is not bound or restricted to conform to human norms or expectations!</a:t>
            </a:r>
            <a:r>
              <a:rPr lang="ar-EG" sz="2100" b="1" dirty="0">
                <a:latin typeface="+mj-lt"/>
              </a:rPr>
              <a:t> </a:t>
            </a:r>
            <a:r>
              <a:rPr lang="en-GB" sz="2100" b="1" dirty="0">
                <a:latin typeface="+mj-lt"/>
              </a:rPr>
              <a:t>          He is Allah </a:t>
            </a:r>
            <a:r>
              <a:rPr lang="en-GB" sz="2100" dirty="0">
                <a:latin typeface="+mj-lt"/>
                <a:cs typeface="KFGQPC Uthman Taha Naskh" panose="02000000000000000000" pitchFamily="2" charset="-78"/>
                <a:sym typeface="AGA Arabesque" panose="05010101010101010101" pitchFamily="2" charset="2"/>
              </a:rPr>
              <a:t></a:t>
            </a:r>
            <a:r>
              <a:rPr lang="en-GB" sz="2100" b="1" dirty="0">
                <a:latin typeface="+mj-lt"/>
              </a:rPr>
              <a:t>, He is Exalted, He is the Most-Wise, He is the All-Knowledgeable!</a:t>
            </a:r>
          </a:p>
          <a:p>
            <a:pPr marL="0" indent="0">
              <a:buFont typeface="Arial" pitchFamily="34" charset="0"/>
              <a:buNone/>
            </a:pPr>
            <a:endParaRPr lang="en-GB" sz="700" b="1" dirty="0">
              <a:latin typeface="+mj-lt"/>
            </a:endParaRPr>
          </a:p>
          <a:p>
            <a:pPr marL="0" indent="0" algn="ctr">
              <a:buFont typeface="Arial" pitchFamily="34" charset="0"/>
              <a:buNone/>
            </a:pPr>
            <a:r>
              <a:rPr lang="en-GB" sz="2100" b="1" dirty="0">
                <a:solidFill>
                  <a:srgbClr val="0000CC"/>
                </a:solidFill>
                <a:latin typeface="SF Pro Text"/>
              </a:rPr>
              <a:t>“He is not questioned about what He does, but they will be questioned” (21:23)</a:t>
            </a:r>
          </a:p>
          <a:p>
            <a:pPr marL="0" indent="0" algn="ctr">
              <a:buFont typeface="Arial" pitchFamily="34" charset="0"/>
              <a:buNone/>
            </a:pPr>
            <a:r>
              <a:rPr lang="en-GB" sz="2100" b="1" dirty="0">
                <a:solidFill>
                  <a:srgbClr val="0000CC"/>
                </a:solidFill>
                <a:latin typeface="SF Pro Text"/>
              </a:rPr>
              <a:t>“And You will certainly be questioned about what you used to do” (16:93)</a:t>
            </a:r>
          </a:p>
          <a:p>
            <a:pPr marL="0" indent="0" algn="ctr">
              <a:buFont typeface="Arial" pitchFamily="34" charset="0"/>
              <a:buNone/>
            </a:pPr>
            <a:endParaRPr lang="ar-EG" sz="700" b="1" dirty="0">
              <a:solidFill>
                <a:srgbClr val="0000CC"/>
              </a:solidFill>
              <a:latin typeface="+mj-lt"/>
            </a:endParaRPr>
          </a:p>
        </p:txBody>
      </p:sp>
      <p:pic>
        <p:nvPicPr>
          <p:cNvPr id="6148" name="Picture 4" descr="No Question">
            <a:extLst>
              <a:ext uri="{FF2B5EF4-FFF2-40B4-BE49-F238E27FC236}">
                <a16:creationId xmlns:a16="http://schemas.microsoft.com/office/drawing/2014/main" id="{D7D11645-2C78-F79B-FA3E-9C5FE32852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2557837"/>
            <a:ext cx="2565279" cy="256130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E45D5BD3-B1B0-9D93-F7CE-4E2439A2B95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1600" b="12201"/>
          <a:stretch/>
        </p:blipFill>
        <p:spPr bwMode="auto">
          <a:xfrm>
            <a:off x="5463106" y="2557837"/>
            <a:ext cx="2565278" cy="2617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28917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 calcmode="lin" valueType="num">
                                      <p:cBhvr additive="base">
                                        <p:cTn id="1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 calcmode="lin" valueType="num">
                                      <p:cBhvr additive="base">
                                        <p:cTn id="2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 calcmode="lin" valueType="num">
                                      <p:cBhvr additive="base">
                                        <p:cTn id="2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white and grey rectangle with pink triangle&#10;&#10;Description automatically generated">
            <a:extLst>
              <a:ext uri="{FF2B5EF4-FFF2-40B4-BE49-F238E27FC236}">
                <a16:creationId xmlns:a16="http://schemas.microsoft.com/office/drawing/2014/main" id="{FF3859D0-C06A-D95C-EA64-7A38AE65129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9"/>
          <a:stretch/>
        </p:blipFill>
        <p:spPr>
          <a:xfrm>
            <a:off x="20" y="961"/>
            <a:ext cx="9143980" cy="5142539"/>
          </a:xfrm>
          <a:prstGeom prst="rect">
            <a:avLst/>
          </a:prstGeom>
        </p:spPr>
      </p:pic>
      <p:sp>
        <p:nvSpPr>
          <p:cNvPr id="8" name="Content Placeholder 2">
            <a:extLst>
              <a:ext uri="{FF2B5EF4-FFF2-40B4-BE49-F238E27FC236}">
                <a16:creationId xmlns:a16="http://schemas.microsoft.com/office/drawing/2014/main" id="{AA9BFEBC-2422-1974-5E5C-1C53F020ABBA}"/>
              </a:ext>
            </a:extLst>
          </p:cNvPr>
          <p:cNvSpPr txBox="1">
            <a:spLocks/>
          </p:cNvSpPr>
          <p:nvPr/>
        </p:nvSpPr>
        <p:spPr>
          <a:xfrm>
            <a:off x="3545343" y="130930"/>
            <a:ext cx="5598637" cy="48760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2000" b="1" dirty="0">
                <a:solidFill>
                  <a:srgbClr val="0000CC"/>
                </a:solidFill>
                <a:latin typeface="+mj-lt"/>
              </a:rPr>
              <a:t>“He is Allah, other than whom there is no deity</a:t>
            </a:r>
          </a:p>
          <a:p>
            <a:pPr marL="0" indent="0" algn="ctr">
              <a:buFont typeface="Arial" pitchFamily="34" charset="0"/>
              <a:buNone/>
            </a:pPr>
            <a:r>
              <a:rPr lang="en-GB" sz="2000" b="1" dirty="0">
                <a:solidFill>
                  <a:srgbClr val="0000CC"/>
                </a:solidFill>
                <a:latin typeface="+mj-lt"/>
              </a:rPr>
              <a:t>Knower of the unseen </a:t>
            </a:r>
            <a:r>
              <a:rPr lang="ar-EG" sz="2000" b="1" dirty="0">
                <a:solidFill>
                  <a:srgbClr val="0000CC"/>
                </a:solidFill>
                <a:latin typeface="+mj-lt"/>
              </a:rPr>
              <a:t>&amp;</a:t>
            </a:r>
            <a:r>
              <a:rPr lang="en-GB" sz="2000" b="1" dirty="0">
                <a:solidFill>
                  <a:srgbClr val="0000CC"/>
                </a:solidFill>
                <a:latin typeface="+mj-lt"/>
              </a:rPr>
              <a:t> the witnessed</a:t>
            </a:r>
          </a:p>
          <a:p>
            <a:pPr marL="0" indent="0" algn="ctr">
              <a:buFont typeface="Arial" pitchFamily="34" charset="0"/>
              <a:buNone/>
            </a:pPr>
            <a:r>
              <a:rPr lang="en-GB" sz="2000" b="1" dirty="0">
                <a:solidFill>
                  <a:srgbClr val="0000CC"/>
                </a:solidFill>
                <a:latin typeface="+mj-lt"/>
              </a:rPr>
              <a:t>He is the Entirely Merciful, the Especially Merciful</a:t>
            </a:r>
          </a:p>
          <a:p>
            <a:pPr marL="0" indent="0" algn="ctr">
              <a:buFont typeface="Arial" pitchFamily="34" charset="0"/>
              <a:buNone/>
            </a:pPr>
            <a:r>
              <a:rPr lang="en-GB" sz="2000" b="1" dirty="0">
                <a:solidFill>
                  <a:srgbClr val="0000CC"/>
                </a:solidFill>
                <a:latin typeface="+mj-lt"/>
              </a:rPr>
              <a:t>He is Allah, other than whom there is No Deity, The Sovereign, The Pure, The Perfection, The Bestower Of Faith</a:t>
            </a:r>
          </a:p>
          <a:p>
            <a:pPr marL="0" indent="0" algn="ctr">
              <a:buFont typeface="Arial" pitchFamily="34" charset="0"/>
              <a:buNone/>
            </a:pPr>
            <a:r>
              <a:rPr lang="en-GB" sz="2000" b="1" dirty="0">
                <a:solidFill>
                  <a:srgbClr val="0000CC"/>
                </a:solidFill>
                <a:latin typeface="+mj-lt"/>
              </a:rPr>
              <a:t>The Overseer, The Exalted In Might, The Compeller, The Superior</a:t>
            </a:r>
          </a:p>
          <a:p>
            <a:pPr marL="0" indent="0" algn="ctr">
              <a:buFont typeface="Arial" pitchFamily="34" charset="0"/>
              <a:buNone/>
            </a:pPr>
            <a:r>
              <a:rPr lang="en-GB" sz="2000" b="1" dirty="0">
                <a:solidFill>
                  <a:srgbClr val="0000CC"/>
                </a:solidFill>
                <a:latin typeface="+mj-lt"/>
              </a:rPr>
              <a:t>Exalted is Allah above whatever they associate with Him</a:t>
            </a:r>
          </a:p>
          <a:p>
            <a:pPr marL="0" indent="0" algn="ctr">
              <a:buFont typeface="Arial" pitchFamily="34" charset="0"/>
              <a:buNone/>
            </a:pPr>
            <a:r>
              <a:rPr lang="en-GB" sz="2000" b="1" dirty="0">
                <a:solidFill>
                  <a:srgbClr val="0000CC"/>
                </a:solidFill>
                <a:latin typeface="+mj-lt"/>
              </a:rPr>
              <a:t>He is Allah, the Creator, the Inventor, the Fashioner; to Him belong the best names</a:t>
            </a:r>
          </a:p>
          <a:p>
            <a:pPr marL="0" indent="0" algn="ctr">
              <a:buFont typeface="Arial" pitchFamily="34" charset="0"/>
              <a:buNone/>
            </a:pPr>
            <a:r>
              <a:rPr lang="en-GB" sz="2000" b="1" dirty="0">
                <a:solidFill>
                  <a:srgbClr val="0000CC"/>
                </a:solidFill>
                <a:latin typeface="+mj-lt"/>
              </a:rPr>
              <a:t>Whatever is in the heavens </a:t>
            </a:r>
            <a:r>
              <a:rPr lang="ar-EG" sz="2000" b="1" dirty="0">
                <a:solidFill>
                  <a:srgbClr val="0000CC"/>
                </a:solidFill>
                <a:latin typeface="+mj-lt"/>
              </a:rPr>
              <a:t>&amp;</a:t>
            </a:r>
            <a:r>
              <a:rPr lang="en-GB" sz="2000" b="1" dirty="0">
                <a:solidFill>
                  <a:srgbClr val="0000CC"/>
                </a:solidFill>
                <a:latin typeface="+mj-lt"/>
              </a:rPr>
              <a:t> earth is exalting Him</a:t>
            </a:r>
          </a:p>
          <a:p>
            <a:pPr marL="0" indent="0" algn="ctr">
              <a:buFont typeface="Arial" pitchFamily="34" charset="0"/>
              <a:buNone/>
            </a:pPr>
            <a:r>
              <a:rPr lang="en-GB" sz="2000" b="1" dirty="0">
                <a:solidFill>
                  <a:srgbClr val="0000CC"/>
                </a:solidFill>
                <a:latin typeface="+mj-lt"/>
              </a:rPr>
              <a:t>He is the Exalted in Might, the Wise.</a:t>
            </a:r>
            <a:r>
              <a:rPr lang="ar-EG" sz="2000" b="1" dirty="0">
                <a:solidFill>
                  <a:srgbClr val="0000CC"/>
                </a:solidFill>
                <a:latin typeface="+mj-lt"/>
              </a:rPr>
              <a:t> </a:t>
            </a:r>
            <a:r>
              <a:rPr lang="en-GB" sz="2000" b="1" dirty="0">
                <a:solidFill>
                  <a:srgbClr val="0000CC"/>
                </a:solidFill>
                <a:latin typeface="+mj-lt"/>
              </a:rPr>
              <a:t>“(59:22-24)</a:t>
            </a:r>
          </a:p>
        </p:txBody>
      </p:sp>
      <p:pic>
        <p:nvPicPr>
          <p:cNvPr id="7170" name="Picture 2" descr="Allah knows best - 18:26 - Inspirational Islamic Quotes">
            <a:extLst>
              <a:ext uri="{FF2B5EF4-FFF2-40B4-BE49-F238E27FC236}">
                <a16:creationId xmlns:a16="http://schemas.microsoft.com/office/drawing/2014/main" id="{5DD94F5C-F733-BE58-9560-C9AD6E4CCF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255"/>
          <a:stretch/>
        </p:blipFill>
        <p:spPr bwMode="auto">
          <a:xfrm>
            <a:off x="0" y="-2336"/>
            <a:ext cx="3545343" cy="5142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70272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calcmode="lin" valueType="num">
                                      <p:cBhvr additive="base">
                                        <p:cTn id="2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 calcmode="lin" valueType="num">
                                      <p:cBhvr additive="base">
                                        <p:cTn id="31"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anim calcmode="lin" valueType="num">
                                      <p:cBhvr additive="base">
                                        <p:cTn id="35"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anim calcmode="lin" valueType="num">
                                      <p:cBhvr additive="base">
                                        <p:cTn id="39"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white and grey flag&#10;&#10;Description automatically generated with medium confidence">
            <a:extLst>
              <a:ext uri="{FF2B5EF4-FFF2-40B4-BE49-F238E27FC236}">
                <a16:creationId xmlns:a16="http://schemas.microsoft.com/office/drawing/2014/main" id="{B3B8DA69-F578-546D-95A3-7108D0F280E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9"/>
          <a:stretch/>
        </p:blipFill>
        <p:spPr>
          <a:xfrm>
            <a:off x="20" y="961"/>
            <a:ext cx="9143980" cy="5142539"/>
          </a:xfrm>
          <a:prstGeom prst="rect">
            <a:avLst/>
          </a:prstGeom>
        </p:spPr>
      </p:pic>
      <p:sp>
        <p:nvSpPr>
          <p:cNvPr id="8" name="Content Placeholder 2">
            <a:extLst>
              <a:ext uri="{FF2B5EF4-FFF2-40B4-BE49-F238E27FC236}">
                <a16:creationId xmlns:a16="http://schemas.microsoft.com/office/drawing/2014/main" id="{E254CA58-25A2-3120-23DB-E53778CE71E0}"/>
              </a:ext>
            </a:extLst>
          </p:cNvPr>
          <p:cNvSpPr txBox="1">
            <a:spLocks/>
          </p:cNvSpPr>
          <p:nvPr/>
        </p:nvSpPr>
        <p:spPr>
          <a:xfrm>
            <a:off x="0" y="0"/>
            <a:ext cx="4860032" cy="51435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000" b="1" dirty="0">
                <a:latin typeface="+mj-lt"/>
              </a:rPr>
              <a:t>As Muslims – our Belief does not change</a:t>
            </a:r>
          </a:p>
          <a:p>
            <a:pPr marL="0" indent="0">
              <a:buFont typeface="Arial" pitchFamily="34" charset="0"/>
              <a:buNone/>
            </a:pPr>
            <a:r>
              <a:rPr lang="en-GB" sz="2000" b="1" dirty="0">
                <a:latin typeface="+mj-lt"/>
              </a:rPr>
              <a:t>No matter the circumstances – </a:t>
            </a:r>
            <a:r>
              <a:rPr lang="en-GB" sz="2000" b="1" dirty="0">
                <a:solidFill>
                  <a:srgbClr val="FF0000"/>
                </a:solidFill>
                <a:latin typeface="+mj-lt"/>
              </a:rPr>
              <a:t>through good, bad, hear, difficult, horror, sadness</a:t>
            </a:r>
          </a:p>
          <a:p>
            <a:pPr marL="0" indent="0">
              <a:buFont typeface="Arial" pitchFamily="34" charset="0"/>
              <a:buNone/>
            </a:pPr>
            <a:r>
              <a:rPr lang="en-GB" sz="2000" b="1" dirty="0">
                <a:latin typeface="+mj-lt"/>
              </a:rPr>
              <a:t>We believe in Allah, worship Allah, trust Allah, surrender to Allah &amp; Return to Allah!</a:t>
            </a:r>
          </a:p>
          <a:p>
            <a:pPr marL="0" indent="0">
              <a:buFont typeface="Arial" pitchFamily="34" charset="0"/>
              <a:buNone/>
            </a:pPr>
            <a:endParaRPr lang="en-GB" sz="700" b="1" dirty="0">
              <a:latin typeface="+mj-lt"/>
            </a:endParaRPr>
          </a:p>
          <a:p>
            <a:pPr marL="0" indent="0">
              <a:buFont typeface="Arial" pitchFamily="34" charset="0"/>
              <a:buNone/>
            </a:pPr>
            <a:r>
              <a:rPr lang="en-GB" sz="2000" b="1" dirty="0">
                <a:solidFill>
                  <a:srgbClr val="006600"/>
                </a:solidFill>
                <a:latin typeface="+mj-lt"/>
              </a:rPr>
              <a:t>Allah </a:t>
            </a:r>
            <a:r>
              <a:rPr lang="en-GB" sz="2000" dirty="0">
                <a:solidFill>
                  <a:srgbClr val="006600"/>
                </a:solidFill>
                <a:latin typeface="+mj-lt"/>
                <a:cs typeface="KFGQPC Uthman Taha Naskh" panose="02000000000000000000" pitchFamily="2" charset="-78"/>
                <a:sym typeface="AGA Arabesque" panose="05010101010101010101" pitchFamily="2" charset="2"/>
              </a:rPr>
              <a:t></a:t>
            </a:r>
            <a:r>
              <a:rPr lang="en-GB" sz="2000" dirty="0">
                <a:latin typeface="+mj-lt"/>
                <a:cs typeface="KFGQPC Uthman Taha Naskh" panose="02000000000000000000" pitchFamily="2" charset="-78"/>
                <a:sym typeface="AGA Arabesque" panose="05010101010101010101" pitchFamily="2" charset="2"/>
              </a:rPr>
              <a:t> </a:t>
            </a:r>
            <a:r>
              <a:rPr lang="en-GB" sz="2000" b="1" dirty="0">
                <a:solidFill>
                  <a:srgbClr val="006600"/>
                </a:solidFill>
                <a:latin typeface="+mj-lt"/>
              </a:rPr>
              <a:t>does not change for us</a:t>
            </a:r>
          </a:p>
          <a:p>
            <a:pPr marL="0" indent="0">
              <a:buFont typeface="Arial" pitchFamily="34" charset="0"/>
              <a:buNone/>
            </a:pPr>
            <a:r>
              <a:rPr lang="en-GB" sz="2000" b="1" dirty="0">
                <a:solidFill>
                  <a:srgbClr val="006600"/>
                </a:solidFill>
                <a:latin typeface="+mj-lt"/>
              </a:rPr>
              <a:t>We change for Him!</a:t>
            </a:r>
          </a:p>
          <a:p>
            <a:pPr marL="0" indent="0">
              <a:buFont typeface="Arial" pitchFamily="34" charset="0"/>
              <a:buNone/>
            </a:pPr>
            <a:r>
              <a:rPr lang="en-GB" sz="2000" b="1" dirty="0">
                <a:solidFill>
                  <a:srgbClr val="006600"/>
                </a:solidFill>
                <a:latin typeface="+mj-lt"/>
              </a:rPr>
              <a:t>Allah’s Names and Attributes do not change</a:t>
            </a:r>
          </a:p>
          <a:p>
            <a:pPr marL="0" indent="0">
              <a:buFont typeface="Arial" pitchFamily="34" charset="0"/>
              <a:buNone/>
            </a:pPr>
            <a:r>
              <a:rPr lang="en-GB" sz="2000" b="1" dirty="0">
                <a:solidFill>
                  <a:srgbClr val="006600"/>
                </a:solidFill>
                <a:latin typeface="+mj-lt"/>
              </a:rPr>
              <a:t>We transform to be worthy of them!</a:t>
            </a:r>
          </a:p>
          <a:p>
            <a:pPr marL="0" indent="0">
              <a:buFont typeface="Arial" pitchFamily="34" charset="0"/>
              <a:buNone/>
            </a:pPr>
            <a:r>
              <a:rPr lang="en-GB" sz="2000" b="1" dirty="0">
                <a:solidFill>
                  <a:srgbClr val="006600"/>
                </a:solidFill>
                <a:latin typeface="+mj-lt"/>
              </a:rPr>
              <a:t>Allah’s Wisdom is Everlasting</a:t>
            </a:r>
          </a:p>
          <a:p>
            <a:pPr marL="0" indent="0">
              <a:buFont typeface="Arial" pitchFamily="34" charset="0"/>
              <a:buNone/>
            </a:pPr>
            <a:r>
              <a:rPr lang="en-GB" sz="2000" b="1" dirty="0">
                <a:solidFill>
                  <a:srgbClr val="006600"/>
                </a:solidFill>
                <a:latin typeface="+mj-lt"/>
              </a:rPr>
              <a:t>Allah’s Actions Are Just</a:t>
            </a:r>
          </a:p>
          <a:p>
            <a:pPr marL="0" indent="0">
              <a:buFont typeface="Arial" pitchFamily="34" charset="0"/>
              <a:buNone/>
            </a:pPr>
            <a:r>
              <a:rPr lang="en-GB" sz="2000" b="1" dirty="0">
                <a:solidFill>
                  <a:srgbClr val="006600"/>
                </a:solidFill>
                <a:latin typeface="+mj-lt"/>
              </a:rPr>
              <a:t>Allah’s Knowledge is Perfect</a:t>
            </a:r>
          </a:p>
          <a:p>
            <a:pPr marL="0" indent="0">
              <a:buFont typeface="Arial" pitchFamily="34" charset="0"/>
              <a:buNone/>
            </a:pPr>
            <a:r>
              <a:rPr lang="en-GB" sz="2000" b="1" dirty="0">
                <a:solidFill>
                  <a:srgbClr val="006600"/>
                </a:solidFill>
                <a:latin typeface="+mj-lt"/>
              </a:rPr>
              <a:t>Allah’s Mercy is Infinite</a:t>
            </a:r>
          </a:p>
          <a:p>
            <a:pPr marL="0" indent="0">
              <a:buFont typeface="Arial" pitchFamily="34" charset="0"/>
              <a:buNone/>
            </a:pPr>
            <a:r>
              <a:rPr lang="en-GB" sz="2000" b="1" dirty="0">
                <a:solidFill>
                  <a:srgbClr val="006600"/>
                </a:solidFill>
                <a:latin typeface="+mj-lt"/>
              </a:rPr>
              <a:t>Allah is Absolute!</a:t>
            </a:r>
          </a:p>
        </p:txBody>
      </p:sp>
      <p:pic>
        <p:nvPicPr>
          <p:cNvPr id="8194" name="Picture 2" descr="Pinterest">
            <a:extLst>
              <a:ext uri="{FF2B5EF4-FFF2-40B4-BE49-F238E27FC236}">
                <a16:creationId xmlns:a16="http://schemas.microsoft.com/office/drawing/2014/main" id="{FC0D8770-25F4-48D0-F183-666EB30099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2182"/>
          <a:stretch/>
        </p:blipFill>
        <p:spPr bwMode="auto">
          <a:xfrm>
            <a:off x="4814887" y="0"/>
            <a:ext cx="4329093" cy="5142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46449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 calcmode="lin" valueType="num">
                                      <p:cBhvr additive="base">
                                        <p:cTn id="2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 calcmode="lin" valueType="num">
                                      <p:cBhvr additive="base">
                                        <p:cTn id="25"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 calcmode="lin" valueType="num">
                                      <p:cBhvr additive="base">
                                        <p:cTn id="29"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
                                            <p:txEl>
                                              <p:pRg st="7" end="7"/>
                                            </p:txEl>
                                          </p:spTgt>
                                        </p:tgtEl>
                                        <p:attrNameLst>
                                          <p:attrName>style.visibility</p:attrName>
                                        </p:attrNameLst>
                                      </p:cBhvr>
                                      <p:to>
                                        <p:strVal val="visible"/>
                                      </p:to>
                                    </p:set>
                                    <p:anim calcmode="lin" valueType="num">
                                      <p:cBhvr additive="base">
                                        <p:cTn id="33"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 calcmode="lin" valueType="num">
                                      <p:cBhvr additive="base">
                                        <p:cTn id="37"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
                                            <p:txEl>
                                              <p:pRg st="9" end="9"/>
                                            </p:txEl>
                                          </p:spTgt>
                                        </p:tgtEl>
                                        <p:attrNameLst>
                                          <p:attrName>style.visibility</p:attrName>
                                        </p:attrNameLst>
                                      </p:cBhvr>
                                      <p:to>
                                        <p:strVal val="visible"/>
                                      </p:to>
                                    </p:set>
                                    <p:anim calcmode="lin" valueType="num">
                                      <p:cBhvr additive="base">
                                        <p:cTn id="41"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8">
                                            <p:txEl>
                                              <p:pRg st="10" end="10"/>
                                            </p:txEl>
                                          </p:spTgt>
                                        </p:tgtEl>
                                        <p:attrNameLst>
                                          <p:attrName>style.visibility</p:attrName>
                                        </p:attrNameLst>
                                      </p:cBhvr>
                                      <p:to>
                                        <p:strVal val="visible"/>
                                      </p:to>
                                    </p:set>
                                    <p:anim calcmode="lin" valueType="num">
                                      <p:cBhvr additive="base">
                                        <p:cTn id="45"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8">
                                            <p:txEl>
                                              <p:pRg st="11" end="11"/>
                                            </p:txEl>
                                          </p:spTgt>
                                        </p:tgtEl>
                                        <p:attrNameLst>
                                          <p:attrName>style.visibility</p:attrName>
                                        </p:attrNameLst>
                                      </p:cBhvr>
                                      <p:to>
                                        <p:strVal val="visible"/>
                                      </p:to>
                                    </p:set>
                                    <p:anim calcmode="lin" valueType="num">
                                      <p:cBhvr additive="base">
                                        <p:cTn id="49"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11" end="11"/>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8">
                                            <p:txEl>
                                              <p:pRg st="12" end="12"/>
                                            </p:txEl>
                                          </p:spTgt>
                                        </p:tgtEl>
                                        <p:attrNameLst>
                                          <p:attrName>style.visibility</p:attrName>
                                        </p:attrNameLst>
                                      </p:cBhvr>
                                      <p:to>
                                        <p:strVal val="visible"/>
                                      </p:to>
                                    </p:set>
                                    <p:anim calcmode="lin" valueType="num">
                                      <p:cBhvr additive="base">
                                        <p:cTn id="53" dur="500" fill="hold"/>
                                        <p:tgtEl>
                                          <p:spTgt spid="8">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1663</TotalTime>
  <Words>4026</Words>
  <Application>Microsoft Office PowerPoint</Application>
  <PresentationFormat>On-screen Show (16:9)</PresentationFormat>
  <Paragraphs>321</Paragraphs>
  <Slides>37</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Akzidenz Roman</vt:lpstr>
      <vt:lpstr>Arial</vt:lpstr>
      <vt:lpstr>Calibri</vt:lpstr>
      <vt:lpstr>Copperplate Gothic Light</vt:lpstr>
      <vt:lpstr>hafs</vt:lpstr>
      <vt:lpstr>KFGQPC Uthman Taha Naskh</vt:lpstr>
      <vt:lpstr>Segoe UI Historic</vt:lpstr>
      <vt:lpstr>SF Pro Text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Ghulam M.</dc:creator>
  <cp:lastModifiedBy>Imam G.M.</cp:lastModifiedBy>
  <cp:revision>146</cp:revision>
  <dcterms:created xsi:type="dcterms:W3CDTF">2023-09-12T08:26:21Z</dcterms:created>
  <dcterms:modified xsi:type="dcterms:W3CDTF">2023-11-22T17:16:04Z</dcterms:modified>
</cp:coreProperties>
</file>